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webextensions/webextension1.xml" ContentType="application/vnd.ms-office.webextension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webextensions/webextension2.xml" ContentType="application/vnd.ms-office.webextension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webextensions/webextension3.xml" ContentType="application/vnd.ms-office.webextension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webextensions/webextension4.xml" ContentType="application/vnd.ms-office.webextension+xml"/>
  <Override PartName="/ppt/notesSlides/notesSlide24.xml" ContentType="application/vnd.openxmlformats-officedocument.presentationml.notesSlide+xml"/>
  <Override PartName="/ppt/webextensions/webextension5.xml" ContentType="application/vnd.ms-office.webextension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webextensions/webextension6.xml" ContentType="application/vnd.ms-office.webextension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webextensions/webextension7.xml" ContentType="application/vnd.ms-office.webextension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webextensions/webextension8.xml" ContentType="application/vnd.ms-office.webextension+xml"/>
  <Override PartName="/ppt/notesSlides/notesSlide34.xml" ContentType="application/vnd.openxmlformats-officedocument.presentationml.notesSlide+xml"/>
  <Override PartName="/ppt/webextensions/webextension9.xml" ContentType="application/vnd.ms-office.webextension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webextensions/webextension10.xml" ContentType="application/vnd.ms-office.webextension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webextensions/webextension11.xml" ContentType="application/vnd.ms-office.webextension+xml"/>
  <Override PartName="/ppt/notesSlides/notesSlide42.xml" ContentType="application/vnd.openxmlformats-officedocument.presentationml.notesSlide+xml"/>
  <Override PartName="/ppt/webextensions/webextension12.xml" ContentType="application/vnd.ms-office.webextension+xml"/>
  <Override PartName="/ppt/notesSlides/notesSlide43.xml" ContentType="application/vnd.openxmlformats-officedocument.presentationml.notesSlide+xml"/>
  <Override PartName="/ppt/webextensions/webextension13.xml" ContentType="application/vnd.ms-office.webextension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webextensions/webextension14.xml" ContentType="application/vnd.ms-office.webextension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webextensions/webextension15.xml" ContentType="application/vnd.ms-office.webextension+xml"/>
  <Override PartName="/ppt/notesSlides/notesSlide50.xml" ContentType="application/vnd.openxmlformats-officedocument.presentationml.notesSlide+xml"/>
  <Override PartName="/ppt/webextensions/webextension16.xml" ContentType="application/vnd.ms-office.webextension+xml"/>
  <Override PartName="/ppt/notesSlides/notesSlide51.xml" ContentType="application/vnd.openxmlformats-officedocument.presentationml.notesSlide+xml"/>
  <Override PartName="/ppt/webextensions/webextension17.xml" ContentType="application/vnd.ms-office.webextension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6"/>
  </p:notesMasterIdLst>
  <p:sldIdLst>
    <p:sldId id="278" r:id="rId2"/>
    <p:sldId id="257" r:id="rId3"/>
    <p:sldId id="259" r:id="rId4"/>
    <p:sldId id="260" r:id="rId5"/>
    <p:sldId id="263" r:id="rId6"/>
    <p:sldId id="264" r:id="rId7"/>
    <p:sldId id="265" r:id="rId8"/>
    <p:sldId id="272" r:id="rId9"/>
    <p:sldId id="266" r:id="rId10"/>
    <p:sldId id="267" r:id="rId11"/>
    <p:sldId id="271" r:id="rId12"/>
    <p:sldId id="273" r:id="rId13"/>
    <p:sldId id="268" r:id="rId14"/>
    <p:sldId id="269" r:id="rId15"/>
    <p:sldId id="275" r:id="rId16"/>
    <p:sldId id="277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79" r:id="rId26"/>
    <p:sldId id="292" r:id="rId27"/>
    <p:sldId id="290" r:id="rId28"/>
    <p:sldId id="293" r:id="rId29"/>
    <p:sldId id="294" r:id="rId30"/>
    <p:sldId id="295" r:id="rId31"/>
    <p:sldId id="289" r:id="rId32"/>
    <p:sldId id="300" r:id="rId33"/>
    <p:sldId id="301" r:id="rId34"/>
    <p:sldId id="312" r:id="rId35"/>
    <p:sldId id="298" r:id="rId36"/>
    <p:sldId id="299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276" r:id="rId48"/>
    <p:sldId id="313" r:id="rId49"/>
    <p:sldId id="314" r:id="rId50"/>
    <p:sldId id="316" r:id="rId51"/>
    <p:sldId id="317" r:id="rId52"/>
    <p:sldId id="318" r:id="rId53"/>
    <p:sldId id="270" r:id="rId54"/>
    <p:sldId id="261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481"/>
    <a:srgbClr val="DF227B"/>
    <a:srgbClr val="0020B4"/>
    <a:srgbClr val="1E3DB4"/>
    <a:srgbClr val="222581"/>
    <a:srgbClr val="BA0F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1478"/>
  </p:normalViewPr>
  <p:slideViewPr>
    <p:cSldViewPr snapToGrid="0" snapToObjects="1">
      <p:cViewPr>
        <p:scale>
          <a:sx n="89" d="100"/>
          <a:sy n="89" d="100"/>
        </p:scale>
        <p:origin x="1992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F4596B-9A7B-DC4F-81E8-A9F94D9D926E}" type="datetimeFigureOut">
              <a:rPr kumimoji="1" lang="ko-KR" altLang="en-US" smtClean="0"/>
              <a:t>2017. 9. 19.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D25F5A-3B71-6349-B450-6D179EA5AE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8101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7910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4542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2428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85965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50897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5992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25280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90233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28281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90709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2705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92840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87703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3613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32308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10946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24864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93238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13122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69611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41947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7080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15768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53369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19225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28071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0061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6286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1343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44957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0735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59651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3491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76178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38986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20847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65779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71988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3698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67153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93004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68760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7347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3038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2936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53393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26458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79230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29021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7010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1029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1200" dirty="0" smtClean="0"/>
              <a:t>Both frameworks operate on tensors and view models as a directed acyclic graph(DAG)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6959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6952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5189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1804E-3A7B-CB4E-A07E-DA9E522294ED}" type="datetime1">
              <a:rPr kumimoji="1" lang="ko-KR" altLang="en-US" smtClean="0"/>
              <a:t>2017. 9. 19.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838200" y="1879292"/>
            <a:ext cx="10515600" cy="1325563"/>
          </a:xfrm>
        </p:spPr>
        <p:txBody>
          <a:bodyPr/>
          <a:lstStyle>
            <a:lvl1pPr algn="ctr"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kumimoji="1" lang="ko-KR" altLang="en-US" dirty="0" smtClean="0"/>
              <a:t>마스터 제목 스타일 편집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2265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2D529-5BC2-CA4B-8EDA-2F62141EB15F}" type="datetime1">
              <a:rPr kumimoji="1" lang="ko-KR" altLang="en-US" smtClean="0"/>
              <a:t>2017. 9. 19.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8422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B4D01-7904-7F46-9EAF-A99AD9563ABF}" type="datetime1">
              <a:rPr kumimoji="1" lang="ko-KR" altLang="en-US" smtClean="0"/>
              <a:t>2017. 9. 19.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9134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B1254-D30F-E443-B058-677F77DBB29C}" type="datetime1">
              <a:rPr kumimoji="1" lang="ko-KR" altLang="en-US" smtClean="0"/>
              <a:t>2017. 9. 19.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030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AD51-8BEA-4049-AA0C-7229ED7C6484}" type="datetime1">
              <a:rPr kumimoji="1" lang="ko-KR" altLang="en-US" smtClean="0"/>
              <a:t>2017. 9. 19.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95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9960D-4C3D-6A44-A753-3BC358D4232E}" type="datetime1">
              <a:rPr kumimoji="1" lang="ko-KR" altLang="en-US" smtClean="0"/>
              <a:t>2017. 9. 19.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1086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C5941-7B3B-6946-B286-09FC43BFD012}" type="datetime1">
              <a:rPr kumimoji="1" lang="ko-KR" altLang="en-US" smtClean="0"/>
              <a:t>2017. 9. 19.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8797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9C05E-B13E-8744-86BE-90F73818B2DC}" type="datetime1">
              <a:rPr kumimoji="1" lang="ko-KR" altLang="en-US" smtClean="0"/>
              <a:t>2017. 9. 19.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979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FE762-09EA-D042-B4FE-44AC12DC16EF}" type="datetime1">
              <a:rPr kumimoji="1" lang="ko-KR" altLang="en-US" smtClean="0"/>
              <a:t>2017. 9. 19.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3009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B593D-E2AA-4546-A68E-611AFFA83616}" type="datetime1">
              <a:rPr kumimoji="1" lang="ko-KR" altLang="en-US" smtClean="0"/>
              <a:t>2017. 9. 19.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4067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D0F93-1FE6-C74E-96BA-9B581C77F872}" type="datetime1">
              <a:rPr kumimoji="1" lang="ko-KR" altLang="en-US" smtClean="0"/>
              <a:t>2017. 9. 19.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1602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303CB-A68E-B040-8B4C-1351696851A1}" type="datetime1">
              <a:rPr kumimoji="1" lang="ko-KR" altLang="en-US" smtClean="0"/>
              <a:t>2017. 9. 19.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4021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microsoft.com/office/2011/relationships/webextension" Target="../webextensions/webextension1.xml"/><Relationship Id="rId5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hyperlink" Target="http://pytorch.org/docs/master/torch.html?highlight=tensor#creation-op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microsoft.com/office/2011/relationships/webextension" Target="../webextensions/webextension2.xml"/><Relationship Id="rId5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NUL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hyperlink" Target="http://pytorch.org/docs/master/torch.html?highlight=tensor#indexing-slicing-joining-mutating-op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microsoft.com/office/2011/relationships/webextension" Target="../webextensions/webextension3.xml"/><Relationship Id="rId5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hyperlink" Target="http://pytorch.org/docs/master/torch.html?highlight=tensor#math-operation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4.xml"/><Relationship Id="rId4" Type="http://schemas.openxmlformats.org/officeDocument/2006/relationships/image" Target="../media/image110.png"/><Relationship Id="rId5" Type="http://schemas.openxmlformats.org/officeDocument/2006/relationships/image" Target="NULL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5.xml"/><Relationship Id="rId4" Type="http://schemas.openxmlformats.org/officeDocument/2006/relationships/image" Target="../media/image130.png"/><Relationship Id="rId5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NULL"/><Relationship Id="rId5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6.xml"/><Relationship Id="rId4" Type="http://schemas.openxmlformats.org/officeDocument/2006/relationships/image" Target="../media/image17.png"/><Relationship Id="rId5" Type="http://schemas.openxmlformats.org/officeDocument/2006/relationships/image" Target="NULL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NUL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microsoft.com/office/2011/relationships/webextension" Target="../webextensions/webextension7.xml"/><Relationship Id="rId6" Type="http://schemas.openxmlformats.org/officeDocument/2006/relationships/image" Target="../media/image20.png"/><Relationship Id="rId10" Type="http://schemas.openxmlformats.org/officeDocument/2006/relationships/image" Target="../media/image20.emf"/><Relationship Id="rId11" Type="http://schemas.openxmlformats.org/officeDocument/2006/relationships/image" Target="../media/image21.png"/><Relationship Id="rId9" Type="http://schemas.openxmlformats.org/officeDocument/2006/relationships/image" Target="../media/image23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11/relationships/webextension" Target="../webextensions/webextension8.xml"/><Relationship Id="rId5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11/relationships/webextension" Target="../webextensions/webextension9.xml"/><Relationship Id="rId5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11/relationships/webextension" Target="../webextensions/webextension10.xml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pytorch.org/docs/0.2.0/torchvision/transforms.html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11/relationships/webextension" Target="../webextensions/webextension11.xml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11/relationships/webextension" Target="../webextensions/webextension12.xml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11/relationships/webextension" Target="../webextensions/webextension13.xml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11/relationships/webextension" Target="../webextensions/webextension14.xml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pytorch.org/docs/master/nn.html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11/relationships/webextension" Target="../webextensions/webextension15.xml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11/relationships/webextension" Target="../webextensions/webextension16.xml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11/relationships/webextension" Target="../webextensions/webextension17.xml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05931"/>
            <a:ext cx="9144000" cy="171762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600" b="1" dirty="0" smtClean="0">
                <a:solidFill>
                  <a:srgbClr val="1E3DB4"/>
                </a:solidFill>
              </a:rPr>
              <a:t>Practice #3: </a:t>
            </a:r>
            <a:r>
              <a:rPr kumimoji="1" lang="en-US" altLang="ko-KR" sz="3600" b="1" dirty="0" err="1" smtClean="0">
                <a:solidFill>
                  <a:srgbClr val="1E3DB4"/>
                </a:solidFill>
              </a:rPr>
              <a:t>PyTorch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 Basics</a:t>
            </a:r>
            <a:br>
              <a:rPr kumimoji="1" lang="en-US" altLang="ko-KR" sz="3600" b="1" dirty="0" smtClean="0">
                <a:solidFill>
                  <a:srgbClr val="1E3DB4"/>
                </a:solidFill>
              </a:rPr>
            </a:br>
            <a:r>
              <a:rPr kumimoji="1" lang="en-US" altLang="ko-KR" sz="2400" b="1" dirty="0" smtClean="0">
                <a:solidFill>
                  <a:srgbClr val="1E3DB4"/>
                </a:solidFill>
              </a:rPr>
              <a:t>Basic Concepts, Tensors, Data processing, </a:t>
            </a:r>
            <a:br>
              <a:rPr kumimoji="1" lang="en-US" altLang="ko-KR" sz="2400" b="1" dirty="0" smtClean="0">
                <a:solidFill>
                  <a:srgbClr val="1E3DB4"/>
                </a:solidFill>
              </a:rPr>
            </a:br>
            <a:r>
              <a:rPr kumimoji="1" lang="en-US" altLang="ko-KR" sz="2400" b="1" dirty="0" err="1" smtClean="0">
                <a:solidFill>
                  <a:srgbClr val="1E3DB4"/>
                </a:solidFill>
              </a:rPr>
              <a:t>Autograd</a:t>
            </a:r>
            <a:r>
              <a:rPr kumimoji="1" lang="en-US" altLang="ko-KR" sz="2400" b="1" dirty="0" smtClean="0">
                <a:solidFill>
                  <a:srgbClr val="1E3DB4"/>
                </a:solidFill>
              </a:rPr>
              <a:t> mechanics, Feed-forward NN </a:t>
            </a:r>
            <a:endParaRPr kumimoji="1" lang="ko-KR" altLang="en-US" sz="3600" b="1" dirty="0">
              <a:solidFill>
                <a:srgbClr val="1E3DB4"/>
              </a:solidFill>
            </a:endParaRPr>
          </a:p>
        </p:txBody>
      </p:sp>
      <p:sp>
        <p:nvSpPr>
          <p:cNvPr id="3" name="부제 2"/>
          <p:cNvSpPr>
            <a:spLocks noGrp="1"/>
          </p:cNvSpPr>
          <p:nvPr>
            <p:ph type="subTitle" idx="4294967295"/>
          </p:nvPr>
        </p:nvSpPr>
        <p:spPr>
          <a:xfrm>
            <a:off x="3447535" y="2823561"/>
            <a:ext cx="5296930" cy="3450239"/>
          </a:xfrm>
        </p:spPr>
        <p:txBody>
          <a:bodyPr>
            <a:normAutofit lnSpcReduction="10000"/>
          </a:bodyPr>
          <a:lstStyle/>
          <a:p>
            <a:pPr marL="0" indent="0" algn="ctr" latinLnBrk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kumimoji="1" lang="en-US" altLang="ko-KR" sz="2400" b="1" dirty="0"/>
              <a:t>TA: </a:t>
            </a:r>
            <a:r>
              <a:rPr kumimoji="1" lang="en-US" altLang="ko-KR" sz="2400" b="1" dirty="0" smtClean="0"/>
              <a:t>Jun-</a:t>
            </a:r>
            <a:r>
              <a:rPr kumimoji="1" lang="en-US" altLang="ko-KR" sz="2400" b="1" dirty="0" err="1" smtClean="0"/>
              <a:t>Sik</a:t>
            </a:r>
            <a:r>
              <a:rPr kumimoji="1" lang="en-US" altLang="ko-KR" sz="2400" b="1" dirty="0" smtClean="0"/>
              <a:t> </a:t>
            </a:r>
            <a:r>
              <a:rPr kumimoji="1" lang="en-US" altLang="ko-KR" sz="2400" b="1" dirty="0"/>
              <a:t>Choi &amp; </a:t>
            </a:r>
            <a:r>
              <a:rPr kumimoji="1" lang="en-US" altLang="ko-KR" sz="2400" b="1" dirty="0" err="1" smtClean="0"/>
              <a:t>Jee-Seok</a:t>
            </a:r>
            <a:r>
              <a:rPr kumimoji="1" lang="en-US" altLang="ko-KR" sz="2400" b="1" dirty="0" smtClean="0"/>
              <a:t> </a:t>
            </a:r>
            <a:r>
              <a:rPr kumimoji="1" lang="en-US" altLang="ko-KR" sz="2400" b="1" dirty="0"/>
              <a:t>Yoon</a:t>
            </a: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dirty="0" smtClean="0"/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100" b="1" dirty="0" smtClean="0"/>
              <a:t>Instructor: Heung-Il Suk</a:t>
            </a: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dirty="0" err="1" smtClean="0">
                <a:solidFill>
                  <a:srgbClr val="222581"/>
                </a:solidFill>
              </a:rPr>
              <a:t>hisuk@korea.ac.kr</a:t>
            </a:r>
            <a:endParaRPr kumimoji="1" lang="en-US" altLang="ko-KR" sz="1800" dirty="0" smtClean="0">
              <a:solidFill>
                <a:srgbClr val="22258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dirty="0" smtClean="0">
                <a:solidFill>
                  <a:srgbClr val="222581"/>
                </a:solidFill>
              </a:rPr>
              <a:t>http://www.ku-milab.org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dirty="0" smtClean="0">
              <a:solidFill>
                <a:srgbClr val="22258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dirty="0" smtClean="0"/>
              <a:t>Department of Brain and Cognitive Engineering,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dirty="0" smtClean="0"/>
              <a:t>Korea University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dirty="0" smtClean="0"/>
              <a:t>September 19, 2017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dirty="0">
              <a:solidFill>
                <a:srgbClr val="22258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dirty="0" smtClean="0">
              <a:solidFill>
                <a:srgbClr val="22258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dirty="0">
              <a:solidFill>
                <a:srgbClr val="22258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dirty="0" smtClean="0">
              <a:solidFill>
                <a:srgbClr val="22258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dirty="0">
              <a:solidFill>
                <a:srgbClr val="222581"/>
              </a:solidFill>
            </a:endParaRPr>
          </a:p>
        </p:txBody>
      </p:sp>
      <p:sp>
        <p:nvSpPr>
          <p:cNvPr id="4" name="텍스트 상자 3"/>
          <p:cNvSpPr txBox="1"/>
          <p:nvPr/>
        </p:nvSpPr>
        <p:spPr>
          <a:xfrm>
            <a:off x="4040659" y="518984"/>
            <a:ext cx="4412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>
                <a:solidFill>
                  <a:srgbClr val="BA0F4C"/>
                </a:solidFill>
              </a:rPr>
              <a:t>[SKT AI Course: Deep Learning Basics]</a:t>
            </a:r>
            <a:endParaRPr kumimoji="1" lang="ko-KR" altLang="en-US" b="1" dirty="0">
              <a:solidFill>
                <a:srgbClr val="BA0F4C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941" y="2766408"/>
            <a:ext cx="1066117" cy="14341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773" y="2623533"/>
            <a:ext cx="1732984" cy="124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6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Differences </a:t>
            </a:r>
            <a:r>
              <a:rPr kumimoji="1" lang="mr-IN" altLang="ko-KR" sz="3600" b="1" dirty="0" smtClean="0">
                <a:solidFill>
                  <a:srgbClr val="1E3DB4"/>
                </a:solidFill>
              </a:rPr>
              <a:t>–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 Visualization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186502"/>
            <a:ext cx="5856528" cy="5508961"/>
          </a:xfrm>
        </p:spPr>
        <p:txBody>
          <a:bodyPr/>
          <a:lstStyle/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Tensorflow</a:t>
            </a:r>
            <a:endParaRPr kumimoji="1" lang="en-US" altLang="ko-KR" b="1" dirty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has its own visualization tool </a:t>
            </a:r>
            <a:r>
              <a:rPr kumimoji="1" lang="en-US" altLang="ko-KR" b="1" dirty="0" err="1" smtClean="0"/>
              <a:t>Tensorboard</a:t>
            </a:r>
            <a:r>
              <a:rPr kumimoji="1" lang="en-US" altLang="ko-KR" b="1" dirty="0" smtClean="0"/>
              <a:t>.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Tensorboard</a:t>
            </a:r>
            <a:r>
              <a:rPr kumimoji="1" lang="en-US" altLang="ko-KR" dirty="0" smtClean="0"/>
              <a:t> can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 smtClean="0"/>
          </a:p>
          <a:p>
            <a:pPr lvl="2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sz="2400" dirty="0" smtClean="0"/>
              <a:t>display model graph</a:t>
            </a:r>
          </a:p>
          <a:p>
            <a:pPr lvl="2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sz="2400" dirty="0" smtClean="0"/>
              <a:t>plot scalar variables</a:t>
            </a:r>
          </a:p>
          <a:p>
            <a:pPr lvl="2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sz="2400" dirty="0" smtClean="0"/>
              <a:t>visualize distributions and histograms</a:t>
            </a:r>
          </a:p>
          <a:p>
            <a:pPr lvl="2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sz="2400" dirty="0" smtClean="0"/>
              <a:t>visualize images</a:t>
            </a:r>
          </a:p>
          <a:p>
            <a:pPr lvl="2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sz="2400" dirty="0" smtClean="0"/>
              <a:t>visualize </a:t>
            </a:r>
            <a:r>
              <a:rPr kumimoji="1" lang="en-US" altLang="ko-KR" sz="2400" dirty="0" err="1" smtClean="0"/>
              <a:t>embeddings</a:t>
            </a:r>
            <a:endParaRPr kumimoji="1" lang="en-US" altLang="ko-KR" sz="2400" dirty="0" smtClean="0"/>
          </a:p>
          <a:p>
            <a:pPr lvl="2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sz="2400" dirty="0" smtClean="0"/>
              <a:t>play audio</a:t>
            </a:r>
            <a:br>
              <a:rPr kumimoji="1" lang="en-US" altLang="ko-KR" sz="2400" dirty="0" smtClean="0"/>
            </a:br>
            <a:endParaRPr kumimoji="1" lang="en-US" altLang="ko-KR" sz="2400" dirty="0" smtClean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10</a:t>
            </a:fld>
            <a:endParaRPr kumimoji="1"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653216" y="1186502"/>
            <a:ext cx="6375215" cy="5893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PyTorch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Currently, no equivalent for </a:t>
            </a:r>
            <a:r>
              <a:rPr kumimoji="1" lang="en-US" altLang="ko-KR" dirty="0" err="1" smtClean="0"/>
              <a:t>Tensorboard</a:t>
            </a:r>
            <a:r>
              <a:rPr kumimoji="1" lang="en-US" altLang="ko-KR" dirty="0" smtClean="0"/>
              <a:t>.</a:t>
            </a:r>
            <a:br>
              <a:rPr kumimoji="1" lang="en-US" altLang="ko-KR" dirty="0" smtClean="0"/>
            </a:b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Yet, Integrations to </a:t>
            </a:r>
            <a:r>
              <a:rPr kumimoji="1" lang="en-US" altLang="ko-KR" dirty="0" err="1" smtClean="0"/>
              <a:t>tensorboard</a:t>
            </a:r>
            <a:r>
              <a:rPr kumimoji="1" lang="en-US" altLang="ko-KR" dirty="0" smtClean="0"/>
              <a:t> do exist.</a:t>
            </a:r>
            <a:br>
              <a:rPr kumimoji="1" lang="en-US" altLang="ko-KR" dirty="0" smtClean="0"/>
            </a:b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Standard plotting tools (</a:t>
            </a:r>
            <a:r>
              <a:rPr kumimoji="1" lang="en-US" altLang="ko-KR" dirty="0" err="1" smtClean="0"/>
              <a:t>matplotlib</a:t>
            </a:r>
            <a:r>
              <a:rPr kumimoji="1" lang="en-US" altLang="ko-KR" dirty="0" smtClean="0"/>
              <a:t>, </a:t>
            </a:r>
            <a:r>
              <a:rPr kumimoji="1" lang="en-US" altLang="ko-KR" dirty="0" err="1" smtClean="0"/>
              <a:t>seaborn</a:t>
            </a:r>
            <a:r>
              <a:rPr kumimoji="1" lang="en-US" altLang="ko-KR" dirty="0" smtClean="0"/>
              <a:t>) can be used.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40316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Differences </a:t>
            </a:r>
            <a:r>
              <a:rPr kumimoji="1" lang="mr-IN" altLang="ko-KR" sz="3600" b="1" dirty="0" smtClean="0">
                <a:solidFill>
                  <a:srgbClr val="1E3DB4"/>
                </a:solidFill>
              </a:rPr>
              <a:t>–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 Serialization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585846"/>
            <a:ext cx="5580082" cy="5008202"/>
          </a:xfrm>
        </p:spPr>
        <p:txBody>
          <a:bodyPr/>
          <a:lstStyle/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Tensorflow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b="1" dirty="0" err="1" smtClean="0"/>
              <a:t>Tf.Saver</a:t>
            </a:r>
            <a:r>
              <a:rPr kumimoji="1" lang="ko-KR" altLang="en-US" b="1" dirty="0" smtClean="0"/>
              <a:t> </a:t>
            </a:r>
            <a:r>
              <a:rPr kumimoji="1" lang="en-US" altLang="ko-KR" dirty="0" smtClean="0"/>
              <a:t>object provides easy way to save models and check-points.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endParaRPr kumimoji="1" lang="en-US" altLang="ko-KR" b="1" dirty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Entire graph can be saved as a protocol buffer.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endParaRPr kumimoji="1" lang="en-US" altLang="ko-KR" dirty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Graph can be loaded in other supported languages (C++, JAVA)</a:t>
            </a:r>
            <a:endParaRPr kumimoji="1" lang="en-US" altLang="ko-KR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11</a:t>
            </a:fld>
            <a:endParaRPr kumimoji="1"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975498" y="1585846"/>
            <a:ext cx="5911702" cy="5392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PyTorch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/>
              <a:t>P</a:t>
            </a:r>
            <a:r>
              <a:rPr kumimoji="1" lang="en-US" altLang="ko-KR" dirty="0" smtClean="0"/>
              <a:t>rovides simple API that can save all the weights of a model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/>
          </a:p>
        </p:txBody>
      </p:sp>
      <p:sp>
        <p:nvSpPr>
          <p:cNvPr id="4" name="텍스트 상자 3"/>
          <p:cNvSpPr txBox="1"/>
          <p:nvPr/>
        </p:nvSpPr>
        <p:spPr>
          <a:xfrm>
            <a:off x="395416" y="13184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395416" y="827904"/>
            <a:ext cx="11160164" cy="5007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sz="2400" dirty="0" smtClean="0"/>
              <a:t>Both frameworks provides simple way to saving and loading models</a:t>
            </a:r>
            <a:endParaRPr kumimoji="1"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839876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Difference </a:t>
            </a:r>
            <a:r>
              <a:rPr kumimoji="1" lang="mr-IN" altLang="ko-KR" sz="3600" b="1" dirty="0" smtClean="0">
                <a:solidFill>
                  <a:srgbClr val="1E3DB4"/>
                </a:solidFill>
              </a:rPr>
              <a:t>–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 Custom extensions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2345825"/>
            <a:ext cx="5580082" cy="2891618"/>
          </a:xfrm>
        </p:spPr>
        <p:txBody>
          <a:bodyPr/>
          <a:lstStyle/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Tensorflow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/>
              <a:t>R</a:t>
            </a:r>
            <a:r>
              <a:rPr kumimoji="1" lang="en-US" altLang="ko-KR" dirty="0" smtClean="0"/>
              <a:t>equires more boilerplate code for custom extensions</a:t>
            </a:r>
            <a:endParaRPr kumimoji="1" lang="en-US" altLang="ko-KR" b="1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12</a:t>
            </a:fld>
            <a:endParaRPr kumimoji="1"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975497" y="2345825"/>
            <a:ext cx="5911703" cy="2740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PyTorch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/>
              <a:t>C</a:t>
            </a:r>
            <a:r>
              <a:rPr kumimoji="1" lang="en-US" altLang="ko-KR" dirty="0" smtClean="0"/>
              <a:t>an make extensions by simply write an interface and corresponding implementation for each of the CPU and GPU versions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endParaRPr kumimoji="1" lang="en-US" altLang="ko-KR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395416" y="870768"/>
            <a:ext cx="11160164" cy="9551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sz="2400" dirty="0" smtClean="0"/>
              <a:t>Building or binding custom extensions written in C, C++ or CUDA is doable in both frameworks</a:t>
            </a:r>
            <a:endParaRPr kumimoji="1"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665874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Differences </a:t>
            </a:r>
            <a:r>
              <a:rPr kumimoji="1" lang="mr-IN" altLang="ko-KR" sz="3600" b="1" dirty="0" smtClean="0">
                <a:solidFill>
                  <a:srgbClr val="1E3DB4"/>
                </a:solidFill>
              </a:rPr>
              <a:t>–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 Deployment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985072"/>
            <a:ext cx="5856528" cy="5508961"/>
          </a:xfrm>
        </p:spPr>
        <p:txBody>
          <a:bodyPr/>
          <a:lstStyle/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Tensorflow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Tensorflow</a:t>
            </a:r>
            <a:r>
              <a:rPr kumimoji="1" lang="en-US" altLang="ko-KR" b="1" dirty="0" smtClean="0"/>
              <a:t> Serving </a:t>
            </a:r>
            <a:r>
              <a:rPr kumimoji="1" lang="en-US" altLang="ko-KR" dirty="0" smtClean="0"/>
              <a:t>provides a easy way to deploy models.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/>
              <a:t>M</a:t>
            </a:r>
            <a:r>
              <a:rPr kumimoji="1" lang="en-US" altLang="ko-KR" dirty="0" smtClean="0"/>
              <a:t>odels can be deployed into </a:t>
            </a:r>
            <a:r>
              <a:rPr kumimoji="1" lang="en-US" altLang="ko-KR" dirty="0" err="1" smtClean="0"/>
              <a:t>embeded</a:t>
            </a:r>
            <a:r>
              <a:rPr kumimoji="1" lang="en-US" altLang="ko-KR" dirty="0" smtClean="0"/>
              <a:t> system or mobile platforms.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sz="2400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Provides high performance server-side deployments</a:t>
            </a:r>
            <a:br>
              <a:rPr kumimoji="1" lang="en-US" altLang="ko-KR" dirty="0" smtClean="0"/>
            </a:br>
            <a:endParaRPr kumimoji="1" lang="en-US" altLang="ko-KR" sz="2400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Supports </a:t>
            </a:r>
            <a:r>
              <a:rPr kumimoji="1" lang="en-US" altLang="ko-KR" b="1" dirty="0" smtClean="0"/>
              <a:t>Distributed training</a:t>
            </a:r>
            <a:endParaRPr kumimoji="1" lang="en-US" altLang="ko-KR" sz="2400" b="1" dirty="0" smtClean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13</a:t>
            </a:fld>
            <a:endParaRPr kumimoji="1"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975498" y="985072"/>
            <a:ext cx="5911702" cy="5893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PyTorch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For a small-scale server-side deployments are easy to wrap using Flask web server.</a:t>
            </a:r>
            <a:br>
              <a:rPr kumimoji="1" lang="en-US" altLang="ko-KR" dirty="0" smtClean="0"/>
            </a:b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Supports </a:t>
            </a:r>
            <a:r>
              <a:rPr kumimoji="1" lang="en-US" altLang="ko-KR" b="1" dirty="0" smtClean="0"/>
              <a:t>Distributed training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600084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Summary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827904"/>
            <a:ext cx="11491784" cy="5893571"/>
          </a:xfrm>
        </p:spPr>
        <p:txBody>
          <a:bodyPr>
            <a:normAutofit/>
          </a:bodyPr>
          <a:lstStyle/>
          <a:p>
            <a:pPr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sz="2400" dirty="0" smtClean="0"/>
              <a:t>Both frameworks provides useful abstractions to reduce repeated codes and speed up the model development</a:t>
            </a:r>
            <a:r>
              <a:rPr kumimoji="1" lang="en-US" altLang="ko-KR" dirty="0" smtClean="0"/>
              <a:t>.</a:t>
            </a:r>
            <a:endParaRPr kumimoji="1" lang="en-US" altLang="ko-KR" sz="3200" dirty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PyTorch</a:t>
            </a:r>
            <a:r>
              <a:rPr kumimoji="1" lang="en-US" altLang="ko-KR" b="1" dirty="0" smtClean="0"/>
              <a:t> 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/>
              <a:t>P</a:t>
            </a:r>
            <a:r>
              <a:rPr kumimoji="1" lang="en-US" altLang="ko-KR" dirty="0" smtClean="0"/>
              <a:t>rovides flexible dynamic graph definition 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/>
              <a:t>M</a:t>
            </a:r>
            <a:r>
              <a:rPr kumimoji="1" lang="en-US" altLang="ko-KR" dirty="0" smtClean="0"/>
              <a:t>ore '</a:t>
            </a:r>
            <a:r>
              <a:rPr kumimoji="1" lang="en-US" altLang="ko-KR" dirty="0" err="1" smtClean="0"/>
              <a:t>pythonic</a:t>
            </a:r>
            <a:r>
              <a:rPr kumimoji="1" lang="en-US" altLang="ko-KR" dirty="0" smtClean="0"/>
              <a:t>' way for developing and debugging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/>
              <a:t>A</a:t>
            </a:r>
            <a:r>
              <a:rPr kumimoji="1" lang="en-US" altLang="ko-KR" dirty="0" smtClean="0"/>
              <a:t>n object-oriented approach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Better for rapid prototyping in research, and small scale projects.</a:t>
            </a:r>
            <a:endParaRPr kumimoji="1" lang="en-US" altLang="ko-KR" dirty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Tensorflow</a:t>
            </a:r>
            <a:r>
              <a:rPr kumimoji="1" lang="en-US" altLang="ko-KR" b="1" dirty="0" smtClean="0"/>
              <a:t> 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Provides great visualization and deployment tools.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A good choice when developing a model for production and deploying on mobile platforms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/>
              <a:t>B</a:t>
            </a:r>
            <a:r>
              <a:rPr kumimoji="1" lang="en-US" altLang="ko-KR" dirty="0" smtClean="0"/>
              <a:t>etter for large-scale deployments especially when cross-platform and embedded deployment is a consideration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endParaRPr kumimoji="1" lang="en-US" altLang="ko-KR" dirty="0" smtClean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dirty="0" smtClean="0"/>
              <a:t>SKT AI Course: Deep Learning Basics by Heung-Il Suk</a:t>
            </a:r>
            <a:endParaRPr kumimoji="1"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606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372497"/>
            <a:ext cx="10515600" cy="1351341"/>
          </a:xfrm>
          <a:ln>
            <a:noFill/>
          </a:ln>
          <a:effectLst>
            <a:outerShdw blurRad="50800" dist="76200" dir="276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lvl="0"/>
            <a:r>
              <a:rPr kumimoji="1" lang="en-US" altLang="ko-KR" sz="4000" b="1" dirty="0" err="1" smtClean="0">
                <a:solidFill>
                  <a:srgbClr val="222581"/>
                </a:solidFill>
              </a:rPr>
              <a:t>Py</a:t>
            </a:r>
            <a:r>
              <a:rPr kumimoji="1" lang="en-US" altLang="ko-KR" sz="4000" b="1" dirty="0" err="1">
                <a:solidFill>
                  <a:srgbClr val="222581"/>
                </a:solidFill>
              </a:rPr>
              <a:t>T</a:t>
            </a:r>
            <a:r>
              <a:rPr kumimoji="1" lang="en-US" altLang="ko-KR" sz="4000" b="1" dirty="0" err="1" smtClean="0">
                <a:solidFill>
                  <a:srgbClr val="222581"/>
                </a:solidFill>
              </a:rPr>
              <a:t>orch</a:t>
            </a:r>
            <a:r>
              <a:rPr kumimoji="1" lang="en-US" altLang="ko-KR" sz="4000" b="1" dirty="0" smtClean="0">
                <a:solidFill>
                  <a:srgbClr val="222581"/>
                </a:solidFill>
              </a:rPr>
              <a:t> Tensor</a:t>
            </a:r>
            <a:endParaRPr kumimoji="1" lang="ko-KR" altLang="en-US" sz="4000" b="1" dirty="0">
              <a:solidFill>
                <a:srgbClr val="1E3DB4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996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Tensor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085303"/>
            <a:ext cx="11491784" cy="5251561"/>
          </a:xfrm>
        </p:spPr>
        <p:txBody>
          <a:bodyPr/>
          <a:lstStyle/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b="1" dirty="0" err="1" smtClean="0">
                <a:solidFill>
                  <a:srgbClr val="C00000"/>
                </a:solidFill>
              </a:rPr>
              <a:t>torch.Tensor</a:t>
            </a:r>
            <a:endParaRPr kumimoji="1" lang="en-US" altLang="ko-KR" dirty="0">
              <a:solidFill>
                <a:srgbClr val="C00000"/>
              </a:solidFill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2000" dirty="0"/>
              <a:t>A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multi-dimensional matrix containing elements of a single </a:t>
            </a:r>
            <a:r>
              <a:rPr lang="en-US" altLang="ko-KR" sz="2000" dirty="0" smtClean="0"/>
              <a:t>data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2000" dirty="0"/>
              <a:t>S</a:t>
            </a:r>
            <a:r>
              <a:rPr lang="en-US" altLang="ko-KR" sz="2000" dirty="0" smtClean="0"/>
              <a:t>imilar </a:t>
            </a:r>
            <a:r>
              <a:rPr lang="en-US" altLang="ko-KR" sz="2000" dirty="0"/>
              <a:t>to </a:t>
            </a:r>
            <a:r>
              <a:rPr lang="en-US" altLang="ko-KR" sz="2000" dirty="0" err="1"/>
              <a:t>numpy’s</a:t>
            </a:r>
            <a:r>
              <a:rPr lang="en-US" altLang="ko-KR" sz="2000" dirty="0"/>
              <a:t> </a:t>
            </a:r>
            <a:r>
              <a:rPr lang="en-US" altLang="ko-KR" sz="2000" dirty="0" err="1" smtClean="0"/>
              <a:t>ndarray</a:t>
            </a:r>
            <a:r>
              <a:rPr lang="en-US" altLang="ko-KR" sz="2000" dirty="0" smtClean="0"/>
              <a:t>, except </a:t>
            </a:r>
            <a:r>
              <a:rPr lang="en-US" altLang="ko-KR" sz="2000" b="1" dirty="0" err="1" smtClean="0"/>
              <a:t>torch.Tensors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can also be used on a GPU to accelerate computing</a:t>
            </a:r>
            <a:r>
              <a:rPr lang="en-US" altLang="ko-KR" sz="2000" dirty="0" smtClean="0"/>
              <a:t>.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sz="2000" dirty="0" smtClean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16</a:t>
            </a:fld>
            <a:endParaRPr kumimoji="1"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3890" y="3075572"/>
            <a:ext cx="6118652" cy="344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70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Create Tensor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17</a:t>
            </a:fld>
            <a:endParaRPr kumimoji="1" lang="ko-KR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추가 기능 3" title="Code Presenter Pro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574797"/>
                  </p:ext>
                </p:extLst>
              </p:nvPr>
            </p:nvGraphicFramePr>
            <p:xfrm>
              <a:off x="395416" y="1336620"/>
              <a:ext cx="11491784" cy="470803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4" name="추가 기능 3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416" y="1336620"/>
                <a:ext cx="11491784" cy="4708038"/>
              </a:xfrm>
              <a:prstGeom prst="rect">
                <a:avLst/>
              </a:prstGeom>
            </p:spPr>
          </p:pic>
        </mc:Fallback>
      </mc:AlternateContent>
      <p:sp>
        <p:nvSpPr>
          <p:cNvPr id="8" name="텍스트 상자 7"/>
          <p:cNvSpPr txBox="1"/>
          <p:nvPr/>
        </p:nvSpPr>
        <p:spPr>
          <a:xfrm>
            <a:off x="395416" y="967287"/>
            <a:ext cx="742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 smtClean="0"/>
              <a:t>Pytorch</a:t>
            </a:r>
            <a:r>
              <a:rPr kumimoji="1" lang="en-US" altLang="ko-KR" dirty="0" smtClean="0"/>
              <a:t> provides various ways to create Tensors (from list, </a:t>
            </a:r>
            <a:r>
              <a:rPr kumimoji="1" lang="en-US" altLang="ko-KR" dirty="0" err="1" smtClean="0"/>
              <a:t>ndarray</a:t>
            </a:r>
            <a:r>
              <a:rPr kumimoji="1" lang="en-US" altLang="ko-KR" dirty="0" smtClean="0"/>
              <a:t>,</a:t>
            </a:r>
            <a:r>
              <a:rPr kumimoji="1" lang="mr-IN" altLang="ko-KR" dirty="0" smtClean="0"/>
              <a:t>…</a:t>
            </a:r>
            <a:r>
              <a:rPr kumimoji="1" lang="en-US" altLang="ko-KR" dirty="0" smtClean="0"/>
              <a:t>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3736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Task #1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18</a:t>
            </a:fld>
            <a:endParaRPr kumimoji="1"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416" y="1469914"/>
            <a:ext cx="11491784" cy="5251561"/>
          </a:xfrm>
        </p:spPr>
        <p:txBody>
          <a:bodyPr>
            <a:normAutofit/>
          </a:bodyPr>
          <a:lstStyle/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sz="2000" dirty="0" smtClean="0"/>
              <a:t>Uncomment</a:t>
            </a:r>
            <a:r>
              <a:rPr kumimoji="1" lang="en-US" altLang="ko-KR" sz="2000" i="1" dirty="0" smtClean="0"/>
              <a:t> </a:t>
            </a:r>
            <a:r>
              <a:rPr kumimoji="1" lang="en-US" altLang="ko-KR" sz="2000" b="1" i="1" dirty="0" err="1" smtClean="0">
                <a:solidFill>
                  <a:srgbClr val="C00000"/>
                </a:solidFill>
              </a:rPr>
              <a:t>examples_create_tensor</a:t>
            </a:r>
            <a:r>
              <a:rPr kumimoji="1" lang="en-US" altLang="ko-KR" sz="2000" b="1" i="1" dirty="0" smtClean="0">
                <a:solidFill>
                  <a:srgbClr val="C00000"/>
                </a:solidFill>
              </a:rPr>
              <a:t>()</a:t>
            </a:r>
            <a:r>
              <a:rPr kumimoji="1" lang="en-US" altLang="ko-KR" sz="2000" b="1" i="1" dirty="0" smtClean="0"/>
              <a:t>,</a:t>
            </a:r>
            <a:r>
              <a:rPr kumimoji="1" lang="en-US" altLang="ko-KR" sz="2000" dirty="0" smtClean="0"/>
              <a:t> run it, and observe the results</a:t>
            </a:r>
            <a:br>
              <a:rPr kumimoji="1" lang="en-US" altLang="ko-KR" sz="2000" dirty="0" smtClean="0"/>
            </a:br>
            <a:endParaRPr kumimoji="1" lang="en-US" altLang="ko-KR" sz="2000" dirty="0" smtClean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sz="2000" b="1" dirty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sz="2000" dirty="0" smtClean="0"/>
              <a:t>Refer to </a:t>
            </a:r>
            <a:r>
              <a:rPr kumimoji="1" lang="en-US" altLang="ko-KR" sz="2000" dirty="0">
                <a:hlinkClick r:id="rId4"/>
              </a:rPr>
              <a:t>http://</a:t>
            </a:r>
            <a:r>
              <a:rPr kumimoji="1" lang="en-US" altLang="ko-KR" sz="2000" dirty="0" smtClean="0">
                <a:hlinkClick r:id="rId4"/>
              </a:rPr>
              <a:t>pytorch.org/docs/master/torch.html?highlight=tensor#creation-ops</a:t>
            </a:r>
            <a:r>
              <a:rPr kumimoji="1" lang="en-US" altLang="ko-KR" sz="2000" dirty="0"/>
              <a:t> </a:t>
            </a:r>
            <a:r>
              <a:rPr kumimoji="1" lang="en-US" altLang="ko-KR" sz="2000" dirty="0" smtClean="0"/>
              <a:t>and Create </a:t>
            </a:r>
            <a:r>
              <a:rPr kumimoji="1" lang="en-US" altLang="ko-KR" sz="2000" dirty="0" err="1" smtClean="0"/>
              <a:t>Torch.Tensor</a:t>
            </a:r>
            <a:r>
              <a:rPr kumimoji="1" lang="en-US" altLang="ko-KR" sz="2000" dirty="0"/>
              <a:t> </a:t>
            </a:r>
            <a:r>
              <a:rPr kumimoji="1" lang="en-US" altLang="ko-KR" sz="2000" dirty="0" smtClean="0"/>
              <a:t>in various way by yourself.</a:t>
            </a:r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sz="2000" dirty="0" smtClean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sz="2000" dirty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sz="2000" dirty="0" smtClean="0"/>
              <a:t>Check the GPU is available by </a:t>
            </a:r>
            <a:r>
              <a:rPr kumimoji="1" lang="en-US" altLang="ko-KR" sz="2000" b="1" i="1" dirty="0" err="1" smtClean="0">
                <a:solidFill>
                  <a:srgbClr val="C00000"/>
                </a:solidFill>
              </a:rPr>
              <a:t>torch.cuda.is_available</a:t>
            </a:r>
            <a:r>
              <a:rPr kumimoji="1" lang="en-US" altLang="ko-KR" sz="2000" b="1" i="1" dirty="0" smtClean="0">
                <a:solidFill>
                  <a:srgbClr val="C00000"/>
                </a:solidFill>
              </a:rPr>
              <a:t>() </a:t>
            </a:r>
            <a:r>
              <a:rPr kumimoji="1" lang="en-US" altLang="ko-KR" sz="2000" dirty="0" smtClean="0"/>
              <a:t>and if available, move tensors to GPU by </a:t>
            </a:r>
            <a:r>
              <a:rPr kumimoji="1" lang="en-US" altLang="ko-KR" sz="2000" i="1" dirty="0" smtClean="0"/>
              <a:t>.</a:t>
            </a:r>
            <a:r>
              <a:rPr kumimoji="1" lang="en-US" altLang="ko-KR" sz="2000" i="1" dirty="0" err="1" smtClean="0"/>
              <a:t>cuda</a:t>
            </a:r>
            <a:r>
              <a:rPr kumimoji="1" lang="en-US" altLang="ko-KR" sz="2000" i="1" dirty="0" smtClean="0"/>
              <a:t>()</a:t>
            </a:r>
            <a:r>
              <a:rPr kumimoji="1" lang="en-US" altLang="ko-KR" sz="2000" dirty="0" smtClean="0"/>
              <a:t> method.</a:t>
            </a:r>
            <a:endParaRPr kumimoji="1"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57153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Manipulate Tensor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19</a:t>
            </a:fld>
            <a:endParaRPr kumimoji="1" lang="ko-KR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추가 기능 3" title="Code Presenter Pro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0526236"/>
                  </p:ext>
                </p:extLst>
              </p:nvPr>
            </p:nvGraphicFramePr>
            <p:xfrm>
              <a:off x="395416" y="925286"/>
              <a:ext cx="11491784" cy="511937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4" name="추가 기능 3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416" y="925286"/>
                <a:ext cx="11491784" cy="511937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1563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Contents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606440"/>
            <a:ext cx="11491784" cy="3731680"/>
          </a:xfrm>
        </p:spPr>
        <p:txBody>
          <a:bodyPr>
            <a:normAutofit fontScale="92500" lnSpcReduction="20000"/>
          </a:bodyPr>
          <a:lstStyle/>
          <a:p>
            <a:pPr marL="514350" lvl="0" indent="-514350" latinLnBrk="0">
              <a:lnSpc>
                <a:spcPct val="200000"/>
              </a:lnSpc>
              <a:spcBef>
                <a:spcPts val="0"/>
              </a:spcBef>
              <a:buFontTx/>
              <a:buAutoNum type="arabicPeriod"/>
            </a:pPr>
            <a:r>
              <a:rPr kumimoji="1" lang="en-US" altLang="ko-KR" b="1" dirty="0" smtClean="0">
                <a:solidFill>
                  <a:srgbClr val="222581"/>
                </a:solidFill>
              </a:rPr>
              <a:t>Basic Concepts (</a:t>
            </a:r>
            <a:r>
              <a:rPr kumimoji="1" lang="en-US" altLang="ko-KR" b="1" dirty="0" err="1" smtClean="0">
                <a:solidFill>
                  <a:srgbClr val="222581"/>
                </a:solidFill>
              </a:rPr>
              <a:t>Pytorch</a:t>
            </a:r>
            <a:r>
              <a:rPr kumimoji="1" lang="en-US" altLang="ko-KR" b="1" dirty="0" smtClean="0">
                <a:solidFill>
                  <a:srgbClr val="222581"/>
                </a:solidFill>
              </a:rPr>
              <a:t> Vs. </a:t>
            </a:r>
            <a:r>
              <a:rPr kumimoji="1" lang="en-US" altLang="ko-KR" b="1" dirty="0" err="1" smtClean="0">
                <a:solidFill>
                  <a:srgbClr val="222581"/>
                </a:solidFill>
              </a:rPr>
              <a:t>Tensorflow</a:t>
            </a:r>
            <a:r>
              <a:rPr kumimoji="1" lang="en-US" altLang="ko-KR" b="1" dirty="0" smtClean="0">
                <a:solidFill>
                  <a:srgbClr val="222581"/>
                </a:solidFill>
              </a:rPr>
              <a:t>)</a:t>
            </a:r>
          </a:p>
          <a:p>
            <a:pPr marL="514350" lvl="0" indent="-514350" latinLnBrk="0">
              <a:lnSpc>
                <a:spcPct val="200000"/>
              </a:lnSpc>
              <a:spcBef>
                <a:spcPts val="0"/>
              </a:spcBef>
              <a:buFontTx/>
              <a:buAutoNum type="arabicPeriod"/>
            </a:pPr>
            <a:r>
              <a:rPr kumimoji="1" lang="en-US" altLang="ko-KR" b="1" dirty="0" err="1" smtClean="0">
                <a:solidFill>
                  <a:srgbClr val="222581"/>
                </a:solidFill>
              </a:rPr>
              <a:t>Pytorch</a:t>
            </a:r>
            <a:r>
              <a:rPr kumimoji="1" lang="en-US" altLang="ko-KR" b="1" dirty="0" smtClean="0">
                <a:solidFill>
                  <a:srgbClr val="222581"/>
                </a:solidFill>
              </a:rPr>
              <a:t> Tensors</a:t>
            </a:r>
          </a:p>
          <a:p>
            <a:pPr marL="514350" lvl="0" indent="-514350" latinLnBrk="0">
              <a:lnSpc>
                <a:spcPct val="200000"/>
              </a:lnSpc>
              <a:spcBef>
                <a:spcPts val="0"/>
              </a:spcBef>
              <a:buFontTx/>
              <a:buAutoNum type="arabicPeriod"/>
            </a:pPr>
            <a:r>
              <a:rPr kumimoji="1" lang="en-US" altLang="ko-KR" b="1" dirty="0" err="1" smtClean="0">
                <a:solidFill>
                  <a:srgbClr val="222581"/>
                </a:solidFill>
              </a:rPr>
              <a:t>Autograd</a:t>
            </a:r>
            <a:r>
              <a:rPr kumimoji="1" lang="en-US" altLang="ko-KR" b="1" dirty="0" smtClean="0">
                <a:solidFill>
                  <a:srgbClr val="222581"/>
                </a:solidFill>
              </a:rPr>
              <a:t> Mechanics</a:t>
            </a:r>
          </a:p>
          <a:p>
            <a:pPr marL="514350" lvl="0" indent="-514350" latinLnBrk="0">
              <a:lnSpc>
                <a:spcPct val="200000"/>
              </a:lnSpc>
              <a:spcBef>
                <a:spcPts val="0"/>
              </a:spcBef>
              <a:buFontTx/>
              <a:buAutoNum type="arabicPeriod"/>
            </a:pPr>
            <a:r>
              <a:rPr kumimoji="1" lang="en-US" altLang="ko-KR" b="1" dirty="0" smtClean="0">
                <a:solidFill>
                  <a:srgbClr val="222581"/>
                </a:solidFill>
              </a:rPr>
              <a:t>Data Loading and processing</a:t>
            </a:r>
          </a:p>
          <a:p>
            <a:pPr marL="514350" marR="0" lvl="0" indent="-5143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ko-KR" b="1" dirty="0" smtClean="0">
                <a:solidFill>
                  <a:srgbClr val="222581"/>
                </a:solidFill>
              </a:rPr>
              <a:t>Implement Feed-Forward Neural Network with </a:t>
            </a:r>
            <a:r>
              <a:rPr kumimoji="1" lang="en-US" altLang="ko-KR" b="1" dirty="0" err="1" smtClean="0">
                <a:solidFill>
                  <a:srgbClr val="222581"/>
                </a:solidFill>
              </a:rPr>
              <a:t>Pytorch</a:t>
            </a:r>
            <a:endParaRPr kumimoji="1" lang="ko-KR" altLang="en-US" b="1" dirty="0">
              <a:solidFill>
                <a:srgbClr val="222581"/>
              </a:solidFill>
            </a:endParaRPr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1454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Task #2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20</a:t>
            </a:fld>
            <a:endParaRPr kumimoji="1"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416" y="2010588"/>
            <a:ext cx="11491784" cy="5251561"/>
          </a:xfrm>
        </p:spPr>
        <p:txBody>
          <a:bodyPr>
            <a:normAutofit/>
          </a:bodyPr>
          <a:lstStyle/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sz="2000" dirty="0" smtClean="0"/>
              <a:t>Uncomment</a:t>
            </a:r>
            <a:r>
              <a:rPr kumimoji="1" lang="en-US" altLang="ko-KR" sz="2000" i="1" dirty="0" smtClean="0"/>
              <a:t> </a:t>
            </a:r>
            <a:r>
              <a:rPr kumimoji="1" lang="en-US" altLang="ko-KR" sz="2000" b="1" i="1" dirty="0" err="1">
                <a:solidFill>
                  <a:srgbClr val="C00000"/>
                </a:solidFill>
              </a:rPr>
              <a:t>examples_manipulate_tensor</a:t>
            </a:r>
            <a:r>
              <a:rPr kumimoji="1" lang="en-US" altLang="ko-KR" sz="2000" b="1" i="1" dirty="0">
                <a:solidFill>
                  <a:srgbClr val="C00000"/>
                </a:solidFill>
              </a:rPr>
              <a:t>()</a:t>
            </a:r>
            <a:r>
              <a:rPr kumimoji="1" lang="en-US" altLang="ko-KR" sz="2000" b="1" i="1" dirty="0"/>
              <a:t>,</a:t>
            </a:r>
            <a:r>
              <a:rPr kumimoji="1" lang="en-US" altLang="ko-KR" sz="2000" dirty="0" smtClean="0"/>
              <a:t> run it, and observe the results</a:t>
            </a:r>
            <a:br>
              <a:rPr kumimoji="1" lang="en-US" altLang="ko-KR" sz="2000" dirty="0" smtClean="0"/>
            </a:br>
            <a:endParaRPr kumimoji="1" lang="en-US" altLang="ko-KR" sz="2000" dirty="0" smtClean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sz="2000" b="1" dirty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sz="2000" b="1" dirty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sz="2000" dirty="0"/>
              <a:t>Refer to </a:t>
            </a:r>
            <a:r>
              <a:rPr kumimoji="1" lang="en-US" altLang="ko-KR" sz="2000" dirty="0">
                <a:hlinkClick r:id="rId4"/>
              </a:rPr>
              <a:t>http://</a:t>
            </a:r>
            <a:r>
              <a:rPr kumimoji="1" lang="en-US" altLang="ko-KR" sz="2000" dirty="0" err="1" smtClean="0">
                <a:hlinkClick r:id="rId4"/>
              </a:rPr>
              <a:t>pytorch.org</a:t>
            </a:r>
            <a:r>
              <a:rPr kumimoji="1" lang="en-US" altLang="ko-KR" sz="2000" dirty="0" smtClean="0">
                <a:hlinkClick r:id="rId4"/>
              </a:rPr>
              <a:t>/docs/master/</a:t>
            </a:r>
            <a:r>
              <a:rPr kumimoji="1" lang="en-US" altLang="ko-KR" sz="2000" dirty="0" err="1" smtClean="0">
                <a:hlinkClick r:id="rId4"/>
              </a:rPr>
              <a:t>torch.html?highlight</a:t>
            </a:r>
            <a:r>
              <a:rPr kumimoji="1" lang="en-US" altLang="ko-KR" sz="2000" dirty="0" smtClean="0">
                <a:hlinkClick r:id="rId4"/>
              </a:rPr>
              <a:t>=</a:t>
            </a:r>
            <a:r>
              <a:rPr kumimoji="1" lang="en-US" altLang="ko-KR" sz="2000" dirty="0" err="1" smtClean="0">
                <a:hlinkClick r:id="rId4"/>
              </a:rPr>
              <a:t>tensor#indexing-slicing-joining-mutating-ops</a:t>
            </a:r>
            <a:r>
              <a:rPr kumimoji="1" lang="en-US" altLang="ko-KR" sz="2000" dirty="0" smtClean="0"/>
              <a:t> and manipulate </a:t>
            </a:r>
            <a:r>
              <a:rPr kumimoji="1" lang="en-US" altLang="ko-KR" sz="2000" dirty="0" err="1" smtClean="0"/>
              <a:t>Torch.Tensor</a:t>
            </a:r>
            <a:r>
              <a:rPr kumimoji="1" lang="en-US" altLang="ko-KR" sz="2000" dirty="0" smtClean="0"/>
              <a:t> </a:t>
            </a:r>
            <a:r>
              <a:rPr kumimoji="1" lang="en-US" altLang="ko-KR" sz="2000" dirty="0"/>
              <a:t>in various way by yourself</a:t>
            </a:r>
            <a:r>
              <a:rPr kumimoji="1" lang="en-US" altLang="ko-KR" sz="2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3853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Tensor operation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21</a:t>
            </a:fld>
            <a:endParaRPr kumimoji="1" lang="ko-KR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추가 기능 3" title="Code Presenter Pro"/>
              <p:cNvGraphicFramePr>
                <a:graphicFrameLocks noGrp="1"/>
              </p:cNvGraphicFramePr>
              <p:nvPr/>
            </p:nvGraphicFramePr>
            <p:xfrm>
              <a:off x="395416" y="925286"/>
              <a:ext cx="11491784" cy="511937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4" name="추가 기능 3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416" y="925286"/>
                <a:ext cx="11491784" cy="511937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7468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Task #3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22</a:t>
            </a:fld>
            <a:endParaRPr kumimoji="1"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416" y="2010588"/>
            <a:ext cx="11491784" cy="5251561"/>
          </a:xfrm>
        </p:spPr>
        <p:txBody>
          <a:bodyPr>
            <a:normAutofit/>
          </a:bodyPr>
          <a:lstStyle/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sz="2000" dirty="0" smtClean="0"/>
              <a:t>Uncomment</a:t>
            </a:r>
            <a:r>
              <a:rPr kumimoji="1" lang="en-US" altLang="ko-KR" sz="2000" i="1" dirty="0" smtClean="0"/>
              <a:t> </a:t>
            </a:r>
            <a:r>
              <a:rPr kumimoji="1" lang="en-US" altLang="ko-KR" sz="2000" b="1" i="1" dirty="0" err="1">
                <a:solidFill>
                  <a:srgbClr val="C00000"/>
                </a:solidFill>
              </a:rPr>
              <a:t>examples_operate_tensor</a:t>
            </a:r>
            <a:r>
              <a:rPr kumimoji="1" lang="en-US" altLang="ko-KR" sz="2000" b="1" i="1" dirty="0" smtClean="0">
                <a:solidFill>
                  <a:srgbClr val="C00000"/>
                </a:solidFill>
              </a:rPr>
              <a:t>()</a:t>
            </a:r>
            <a:r>
              <a:rPr kumimoji="1" lang="en-US" altLang="ko-KR" sz="2000" b="1" i="1" dirty="0" smtClean="0"/>
              <a:t>,</a:t>
            </a:r>
            <a:r>
              <a:rPr kumimoji="1" lang="en-US" altLang="ko-KR" sz="2000" dirty="0" smtClean="0"/>
              <a:t> run it, and observe the results</a:t>
            </a:r>
            <a:br>
              <a:rPr kumimoji="1" lang="en-US" altLang="ko-KR" sz="2000" dirty="0" smtClean="0"/>
            </a:br>
            <a:endParaRPr kumimoji="1" lang="en-US" altLang="ko-KR" sz="2000" dirty="0" smtClean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sz="2000" b="1" dirty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sz="2000" b="1" dirty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sz="2000" dirty="0"/>
              <a:t>Refer to </a:t>
            </a:r>
            <a:r>
              <a:rPr kumimoji="1" lang="en-US" altLang="ko-KR" sz="2000" dirty="0">
                <a:hlinkClick r:id="rId4"/>
              </a:rPr>
              <a:t>http://</a:t>
            </a:r>
            <a:r>
              <a:rPr kumimoji="1" lang="en-US" altLang="ko-KR" sz="2000" dirty="0" err="1" smtClean="0">
                <a:hlinkClick r:id="rId4"/>
              </a:rPr>
              <a:t>pytorch.org</a:t>
            </a:r>
            <a:r>
              <a:rPr kumimoji="1" lang="en-US" altLang="ko-KR" sz="2000" dirty="0" smtClean="0">
                <a:hlinkClick r:id="rId4"/>
              </a:rPr>
              <a:t>/docs/master/</a:t>
            </a:r>
            <a:r>
              <a:rPr kumimoji="1" lang="en-US" altLang="ko-KR" sz="2000" dirty="0" err="1" smtClean="0">
                <a:hlinkClick r:id="rId4"/>
              </a:rPr>
              <a:t>torch.html?highlight</a:t>
            </a:r>
            <a:r>
              <a:rPr kumimoji="1" lang="en-US" altLang="ko-KR" sz="2000" dirty="0" smtClean="0">
                <a:hlinkClick r:id="rId4"/>
              </a:rPr>
              <a:t>=</a:t>
            </a:r>
            <a:r>
              <a:rPr kumimoji="1" lang="en-US" altLang="ko-KR" sz="2000" dirty="0" err="1" smtClean="0">
                <a:hlinkClick r:id="rId4"/>
              </a:rPr>
              <a:t>tensor#math-operations</a:t>
            </a:r>
            <a:r>
              <a:rPr kumimoji="1" lang="en-US" altLang="ko-KR" sz="2000" dirty="0" smtClean="0">
                <a:hlinkClick r:id="rId4"/>
              </a:rPr>
              <a:t> </a:t>
            </a:r>
            <a:r>
              <a:rPr kumimoji="1" lang="en-US" altLang="ko-KR" sz="2000" dirty="0" smtClean="0"/>
              <a:t>and test various </a:t>
            </a:r>
            <a:r>
              <a:rPr kumimoji="1" lang="en-US" altLang="ko-KR" sz="2000" dirty="0" err="1" smtClean="0"/>
              <a:t>Torch.Tensor</a:t>
            </a:r>
            <a:r>
              <a:rPr kumimoji="1" lang="en-US" altLang="ko-KR" sz="2000" dirty="0" smtClean="0"/>
              <a:t> operations </a:t>
            </a:r>
            <a:r>
              <a:rPr kumimoji="1" lang="en-US" altLang="ko-KR" sz="2000" dirty="0"/>
              <a:t>in various way by yourself</a:t>
            </a:r>
            <a:r>
              <a:rPr kumimoji="1" lang="en-US" altLang="ko-KR" sz="2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9527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추가 기능 2" title="Code Presenter Pro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066966"/>
                  </p:ext>
                </p:extLst>
              </p:nvPr>
            </p:nvGraphicFramePr>
            <p:xfrm>
              <a:off x="395416" y="2955469"/>
              <a:ext cx="11491784" cy="3488873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3" name="추가 기능 2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5416" y="2955469"/>
                <a:ext cx="11491784" cy="348887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Quiz #1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23</a:t>
            </a:fld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50108" y="972525"/>
                <a:ext cx="11491784" cy="1970588"/>
              </a:xfrm>
            </p:spPr>
            <p:txBody>
              <a:bodyPr>
                <a:normAutofit/>
              </a:bodyPr>
              <a:lstStyle/>
              <a:p>
                <a:pPr latinLnBrk="0">
                  <a:lnSpc>
                    <a:spcPct val="150000"/>
                  </a:lnSpc>
                  <a:spcBef>
                    <a:spcPts val="0"/>
                  </a:spcBef>
                </a:pPr>
                <a:r>
                  <a:rPr kumimoji="1" lang="en-US" altLang="ko-KR" sz="2000" dirty="0" smtClean="0"/>
                  <a:t>Implement Logistic Sigmoid function with </a:t>
                </a:r>
                <a:r>
                  <a:rPr kumimoji="1" lang="en-US" altLang="ko-KR" sz="2000" dirty="0" err="1" smtClean="0"/>
                  <a:t>torch.Tensor</a:t>
                </a:r>
                <a:r>
                  <a:rPr kumimoji="1" lang="en-US" altLang="ko-KR" sz="2000" dirty="0" smtClean="0"/>
                  <a:t/>
                </a:r>
                <a:br>
                  <a:rPr kumimoji="1" lang="en-US" altLang="ko-KR" sz="2000" dirty="0" smtClean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2000" b="0" i="0" smtClean="0"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kumimoji="1" lang="en-US" altLang="ko-KR" sz="20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ko-KR" sz="2000" b="0" i="1" smtClean="0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kumimoji="1" lang="en-US" altLang="ko-KR" sz="20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ko-KR" sz="20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ko-KR" sz="20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ko-KR" sz="2000" b="0" i="1" smtClean="0">
                            <a:latin typeface="Cambria Math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kumimoji="1" lang="en-US" altLang="ko-KR" sz="2000" b="0" i="0" smtClean="0">
                            <a:latin typeface="Cambria Math" charset="0"/>
                          </a:rPr>
                          <m:t>exp</m:t>
                        </m:r>
                        <m:r>
                          <a:rPr kumimoji="1" lang="en-US" altLang="ko-KR" sz="2000" b="0" i="1" smtClean="0">
                            <a:latin typeface="Cambria Math" charset="0"/>
                          </a:rPr>
                          <m:t>⁡(−</m:t>
                        </m:r>
                        <m:sSup>
                          <m:sSupPr>
                            <m:ctrlPr>
                              <a:rPr kumimoji="1" lang="en-US" altLang="ko-KR" sz="20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2000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p>
                            <m:r>
                              <a:rPr kumimoji="1" lang="en-US" altLang="ko-KR" sz="2000" b="0" i="1" smtClean="0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kumimoji="1" lang="en-US" altLang="ko-KR" sz="2000" b="0" i="1" smtClean="0">
                            <a:latin typeface="Cambria Math" charset="0"/>
                          </a:rPr>
                          <m:t>𝑊</m:t>
                        </m:r>
                        <m:r>
                          <a:rPr kumimoji="1" lang="en-US" altLang="ko-KR" sz="2000" b="0" i="1" smtClean="0">
                            <a:latin typeface="Cambria Math" charset="0"/>
                          </a:rPr>
                          <m:t>)</m:t>
                        </m:r>
                      </m:den>
                    </m:f>
                    <m:r>
                      <a:rPr kumimoji="1" lang="en-US" altLang="ko-KR" sz="2000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kumimoji="1" lang="en-US" altLang="ko-KR" sz="2000" b="0" i="1" dirty="0" smtClean="0">
                    <a:latin typeface="Cambria Math" charset="0"/>
                  </a:rPr>
                  <a:t/>
                </a:r>
                <a:br>
                  <a:rPr kumimoji="1" lang="en-US" altLang="ko-KR" sz="2000" b="0" i="1" dirty="0" smtClean="0"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charset="0"/>
                      </a:rPr>
                      <m:t>𝑤h𝑒𝑟𝑒</m:t>
                    </m:r>
                    <m:r>
                      <a:rPr kumimoji="1" lang="en-US" altLang="ko-KR" sz="2000" b="0" i="1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sz="2000" b="0" i="0" smtClean="0">
                        <a:latin typeface="Cambria Math" charset="0"/>
                      </a:rPr>
                      <m:t>input</m:t>
                    </m:r>
                    <m:r>
                      <a:rPr kumimoji="1" lang="en-US" altLang="ko-KR" sz="2000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sz="2000" b="0" i="0" smtClean="0">
                        <a:latin typeface="Cambria Math" charset="0"/>
                      </a:rPr>
                      <m:t>X</m:t>
                    </m:r>
                    <m:r>
                      <a:rPr kumimoji="1" lang="en-US" altLang="ko-KR" sz="2000" b="0" i="0" smtClean="0">
                        <a:latin typeface="Cambria Math" charset="0"/>
                      </a:rPr>
                      <m:t> </m:t>
                    </m:r>
                    <m:r>
                      <a:rPr kumimoji="1" lang="en-US" altLang="ko-KR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  <m:sSup>
                      <m:sSupPr>
                        <m:ctrlPr>
                          <a:rPr kumimoji="1" lang="en-US" altLang="ko-KR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ko-KR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kumimoji="1" lang="en-US" altLang="ko-KR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  <m:r>
                      <a:rPr kumimoji="1" lang="en-US" altLang="ko-KR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kumimoji="1" lang="en-US" altLang="ko-KR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𝑎𝑛𝑑</m:t>
                    </m:r>
                    <m:r>
                      <a:rPr kumimoji="1" lang="en-US" altLang="ko-KR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kumimoji="1" lang="en-US" altLang="ko-KR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𝑚𝑜𝑑𝑒𝑙</m:t>
                    </m:r>
                    <m:r>
                      <a:rPr kumimoji="1" lang="en-US" altLang="ko-KR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kumimoji="1" lang="en-US" altLang="ko-KR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𝑝𝑎𝑟𝑎𝑚𝑒𝑡𝑒𝑟</m:t>
                    </m:r>
                    <m:r>
                      <a:rPr kumimoji="1" lang="en-US" altLang="ko-KR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kumimoji="1" lang="en-US" altLang="ko-KR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𝑊</m:t>
                    </m:r>
                    <m:r>
                      <a:rPr kumimoji="1" lang="en-US" altLang="ko-KR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  <m:sSup>
                      <m:sSupPr>
                        <m:ctrlPr>
                          <a:rPr kumimoji="1" lang="en-US" altLang="ko-KR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ko-KR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kumimoji="1" lang="en-US" altLang="ko-KR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endParaRPr kumimoji="1" lang="en-US" altLang="ko-KR" sz="2000" b="0" dirty="0" smtClean="0"/>
              </a:p>
            </p:txBody>
          </p:sp>
        </mc:Choice>
        <mc:Fallback xmlns="">
          <p:sp>
            <p:nvSpPr>
              <p:cNvPr id="11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0108" y="972525"/>
                <a:ext cx="11491784" cy="1970588"/>
              </a:xfrm>
              <a:blipFill rotWithShape="0">
                <a:blip r:embed="rId6"/>
                <a:stretch>
                  <a:fillRect l="-4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4963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추가 기능 2" title="Code Presenter Pro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7207800"/>
                  </p:ext>
                </p:extLst>
              </p:nvPr>
            </p:nvGraphicFramePr>
            <p:xfrm>
              <a:off x="395416" y="947057"/>
              <a:ext cx="11491784" cy="549728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3" name="추가 기능 2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5416" y="947057"/>
                <a:ext cx="11491784" cy="5497285"/>
              </a:xfrm>
              <a:prstGeom prst="rect">
                <a:avLst/>
              </a:prstGeom>
            </p:spPr>
          </p:pic>
        </mc:Fallback>
      </mc:AlternateContent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Answer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6008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372497"/>
            <a:ext cx="10515600" cy="1351341"/>
          </a:xfrm>
          <a:ln>
            <a:noFill/>
          </a:ln>
          <a:effectLst>
            <a:outerShdw blurRad="50800" dist="76200" dir="276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lvl="0"/>
            <a:r>
              <a:rPr kumimoji="1" lang="en-US" altLang="ko-KR" sz="4000" b="1" dirty="0" err="1" smtClean="0">
                <a:solidFill>
                  <a:srgbClr val="222581"/>
                </a:solidFill>
              </a:rPr>
              <a:t>PyTorch</a:t>
            </a:r>
            <a:r>
              <a:rPr kumimoji="1" lang="en-US" altLang="ko-KR" sz="4000" b="1" dirty="0" smtClean="0">
                <a:solidFill>
                  <a:srgbClr val="222581"/>
                </a:solidFill>
              </a:rPr>
              <a:t> </a:t>
            </a:r>
            <a:r>
              <a:rPr kumimoji="1" lang="en-US" altLang="ko-KR" sz="4000" b="1" dirty="0" err="1" smtClean="0">
                <a:solidFill>
                  <a:srgbClr val="222581"/>
                </a:solidFill>
              </a:rPr>
              <a:t>Autograd</a:t>
            </a:r>
            <a:r>
              <a:rPr kumimoji="1" lang="en-US" altLang="ko-KR" sz="4000" b="1" dirty="0" smtClean="0">
                <a:solidFill>
                  <a:srgbClr val="222581"/>
                </a:solidFill>
              </a:rPr>
              <a:t> mechanics</a:t>
            </a:r>
            <a:endParaRPr kumimoji="1" lang="ko-KR" altLang="en-US" sz="4000" b="1" dirty="0">
              <a:solidFill>
                <a:srgbClr val="1E3DB4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4492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Automatic differentiation package</a:t>
            </a:r>
            <a:endParaRPr kumimoji="1" lang="ko-KR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95416" y="1085303"/>
                <a:ext cx="11491784" cy="5251561"/>
              </a:xfrm>
            </p:spPr>
            <p:txBody>
              <a:bodyPr>
                <a:normAutofit lnSpcReduction="10000"/>
              </a:bodyPr>
              <a:lstStyle/>
              <a:p>
                <a:pPr marL="457200" lvl="1" indent="-457200" latinLnBrk="0">
                  <a:lnSpc>
                    <a:spcPct val="100000"/>
                  </a:lnSpc>
                  <a:spcBef>
                    <a:spcPts val="0"/>
                  </a:spcBef>
                </a:pPr>
                <a:r>
                  <a:rPr kumimoji="1" lang="en-US" altLang="ko-KR" sz="2800" dirty="0" smtClean="0"/>
                  <a:t>A neural network is essentially a DAG (Directed acyclic graph) that has root and leaf nodes.</a:t>
                </a:r>
              </a:p>
              <a:p>
                <a:pPr marL="457200" lvl="1" indent="-457200" latinLnBrk="0">
                  <a:lnSpc>
                    <a:spcPct val="100000"/>
                  </a:lnSpc>
                  <a:spcBef>
                    <a:spcPts val="0"/>
                  </a:spcBef>
                </a:pPr>
                <a:endParaRPr kumimoji="1" lang="en-US" altLang="ko-KR" sz="2800" dirty="0"/>
              </a:p>
              <a:p>
                <a:pPr marL="457200" lvl="1" indent="-457200" latinLnBrk="0">
                  <a:lnSpc>
                    <a:spcPct val="100000"/>
                  </a:lnSpc>
                  <a:spcBef>
                    <a:spcPts val="0"/>
                  </a:spcBef>
                </a:pPr>
                <a:endParaRPr kumimoji="1" lang="en-US" altLang="ko-KR" sz="2800" dirty="0" smtClean="0"/>
              </a:p>
              <a:p>
                <a:pPr marL="457200" lvl="1" indent="-457200" latinLnBrk="0">
                  <a:lnSpc>
                    <a:spcPct val="100000"/>
                  </a:lnSpc>
                  <a:spcBef>
                    <a:spcPts val="0"/>
                  </a:spcBef>
                </a:pPr>
                <a:endParaRPr kumimoji="1" lang="en-US" altLang="ko-KR" sz="2800" dirty="0"/>
              </a:p>
              <a:p>
                <a:pPr marL="457200" lvl="1" indent="-457200" latinLnBrk="0">
                  <a:lnSpc>
                    <a:spcPct val="100000"/>
                  </a:lnSpc>
                  <a:spcBef>
                    <a:spcPts val="0"/>
                  </a:spcBef>
                </a:pPr>
                <a:r>
                  <a:rPr kumimoji="1" lang="en-US" altLang="ko-KR" sz="2800" dirty="0" smtClean="0"/>
                  <a:t>"Training a neural network" is to find how much a root node is affected with regard to leaf nodes. (=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mr-IN" altLang="ko-KR" sz="28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mr-IN" altLang="ko-KR" sz="2800" i="1" smtClean="0">
                            <a:latin typeface="Cambria Math" charset="0"/>
                          </a:rPr>
                          <m:t>𝜕</m:t>
                        </m:r>
                        <m:r>
                          <a:rPr kumimoji="1" lang="en-US" altLang="ko-KR" sz="2800" b="0" i="1" smtClean="0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ko-KR" sz="2800" b="0" i="1" smtClean="0">
                            <a:latin typeface="Cambria Math" charset="0"/>
                          </a:rPr>
                          <m:t>𝑟𝑜𝑜𝑡</m:t>
                        </m:r>
                      </m:num>
                      <m:den>
                        <m:r>
                          <a:rPr kumimoji="1" lang="mr-IN" altLang="ko-KR" sz="2800" i="1" smtClean="0">
                            <a:latin typeface="Cambria Math" charset="0"/>
                          </a:rPr>
                          <m:t>𝜕</m:t>
                        </m:r>
                        <m:r>
                          <a:rPr kumimoji="1" lang="en-US" altLang="ko-KR" sz="2800" b="0" i="1" smtClean="0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ko-KR" sz="2800" b="0" i="1" smtClean="0">
                            <a:latin typeface="Cambria Math" charset="0"/>
                          </a:rPr>
                          <m:t>𝑙𝑒𝑎𝑓</m:t>
                        </m:r>
                      </m:den>
                    </m:f>
                  </m:oMath>
                </a14:m>
                <a:r>
                  <a:rPr kumimoji="1" lang="en-US" altLang="ko-KR" sz="2800" dirty="0" smtClean="0"/>
                  <a:t> = gradient)</a:t>
                </a:r>
              </a:p>
              <a:p>
                <a:pPr marL="457200" lvl="1" indent="-457200" latinLnBrk="0">
                  <a:lnSpc>
                    <a:spcPct val="100000"/>
                  </a:lnSpc>
                  <a:spcBef>
                    <a:spcPts val="0"/>
                  </a:spcBef>
                </a:pPr>
                <a:endParaRPr kumimoji="1" lang="en-US" altLang="ko-KR" sz="2800" dirty="0"/>
              </a:p>
              <a:p>
                <a:pPr marL="457200" lvl="1" indent="-457200" latinLnBrk="0">
                  <a:lnSpc>
                    <a:spcPct val="100000"/>
                  </a:lnSpc>
                  <a:spcBef>
                    <a:spcPts val="0"/>
                  </a:spcBef>
                </a:pPr>
                <a:r>
                  <a:rPr kumimoji="1" lang="en-US" altLang="ko-KR" sz="2800" dirty="0" smtClean="0"/>
                  <a:t>How fast or efficient to calculate these 'gradients' is key to train or 'gradient descending' a neural network model.</a:t>
                </a:r>
              </a:p>
              <a:p>
                <a:pPr marL="457200" lvl="1" indent="-457200" latinLnBrk="0">
                  <a:lnSpc>
                    <a:spcPct val="100000"/>
                  </a:lnSpc>
                  <a:spcBef>
                    <a:spcPts val="0"/>
                  </a:spcBef>
                </a:pPr>
                <a:endParaRPr kumimoji="1" lang="en-US" altLang="ko-KR" sz="2800" dirty="0"/>
              </a:p>
              <a:p>
                <a:pPr marL="457200" lvl="1" indent="-457200" latinLnBrk="0">
                  <a:lnSpc>
                    <a:spcPct val="100000"/>
                  </a:lnSpc>
                  <a:spcBef>
                    <a:spcPts val="0"/>
                  </a:spcBef>
                </a:pPr>
                <a:r>
                  <a:rPr kumimoji="1" lang="en-US" altLang="ko-KR" sz="2800" dirty="0" smtClean="0">
                    <a:sym typeface="Wingdings"/>
                  </a:rPr>
                  <a:t> </a:t>
                </a:r>
                <a:r>
                  <a:rPr kumimoji="1" lang="en-US" altLang="ko-KR" sz="2800" b="1" dirty="0" err="1" smtClean="0">
                    <a:sym typeface="Wingdings"/>
                  </a:rPr>
                  <a:t>PyTorch</a:t>
                </a:r>
                <a:r>
                  <a:rPr kumimoji="1" lang="en-US" altLang="ko-KR" sz="2800" b="1" dirty="0" smtClean="0">
                    <a:sym typeface="Wingdings"/>
                  </a:rPr>
                  <a:t> </a:t>
                </a:r>
                <a:r>
                  <a:rPr kumimoji="1" lang="en-US" altLang="ko-KR" sz="2800" b="1" dirty="0" err="1" smtClean="0">
                    <a:sym typeface="Wingdings"/>
                  </a:rPr>
                  <a:t>Autograd</a:t>
                </a:r>
                <a:r>
                  <a:rPr kumimoji="1" lang="en-US" altLang="ko-KR" sz="2800" b="1" dirty="0" smtClean="0">
                    <a:sym typeface="Wingdings"/>
                  </a:rPr>
                  <a:t> differentiation package </a:t>
                </a:r>
                <a:endParaRPr kumimoji="1" lang="en-US" altLang="ko-KR" sz="2800" b="1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416" y="1085303"/>
                <a:ext cx="11491784" cy="5251561"/>
              </a:xfrm>
              <a:blipFill rotWithShape="0">
                <a:blip r:embed="rId3"/>
                <a:stretch>
                  <a:fillRect l="-955" t="-1972" r="-1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26</a:t>
            </a:fld>
            <a:endParaRPr kumimoji="1"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b="60157"/>
          <a:stretch/>
        </p:blipFill>
        <p:spPr>
          <a:xfrm>
            <a:off x="921784" y="2246423"/>
            <a:ext cx="5765800" cy="68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45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Automatic differentiation package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085303"/>
            <a:ext cx="11491784" cy="5251561"/>
          </a:xfrm>
        </p:spPr>
        <p:txBody>
          <a:bodyPr>
            <a:normAutofit/>
          </a:bodyPr>
          <a:lstStyle/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3600" b="1" dirty="0" err="1" smtClean="0"/>
              <a:t>Autograd</a:t>
            </a:r>
            <a:r>
              <a:rPr kumimoji="1" lang="en-US" altLang="ko-KR" sz="3600" b="1" dirty="0" smtClean="0"/>
              <a:t> package </a:t>
            </a:r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sz="3600" b="1" dirty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A</a:t>
            </a:r>
            <a:r>
              <a:rPr lang="en-US" altLang="ko-KR" sz="2400" dirty="0" smtClean="0"/>
              <a:t> reverse </a:t>
            </a:r>
            <a:r>
              <a:rPr lang="en-US" altLang="ko-KR" sz="2400" dirty="0"/>
              <a:t>automatic differentiation </a:t>
            </a:r>
            <a:r>
              <a:rPr lang="en-US" altLang="ko-KR" sz="2400" dirty="0" smtClean="0"/>
              <a:t>system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R</a:t>
            </a:r>
            <a:r>
              <a:rPr lang="en-US" altLang="ko-KR" dirty="0" smtClean="0"/>
              <a:t>ecords </a:t>
            </a:r>
            <a:r>
              <a:rPr lang="en-US" altLang="ko-KR" dirty="0"/>
              <a:t>a graph recording all of the operations that created the data </a:t>
            </a:r>
            <a:r>
              <a:rPr lang="en-US" altLang="ko-KR" dirty="0" smtClean="0"/>
              <a:t>giving </a:t>
            </a:r>
            <a:r>
              <a:rPr lang="en-US" altLang="ko-KR" dirty="0"/>
              <a:t>you a directed acyclic </a:t>
            </a:r>
            <a:r>
              <a:rPr lang="en-US" altLang="ko-KR" dirty="0" smtClean="0"/>
              <a:t>graph. 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P</a:t>
            </a:r>
            <a:r>
              <a:rPr lang="en-US" altLang="ko-KR" dirty="0" smtClean="0"/>
              <a:t>rovides </a:t>
            </a:r>
            <a:r>
              <a:rPr lang="en-US" altLang="ko-KR" dirty="0"/>
              <a:t>classes and functions implementing automatic differentiation of arbitrary scalar valued </a:t>
            </a:r>
            <a:r>
              <a:rPr lang="en-US" altLang="ko-KR" dirty="0" smtClean="0"/>
              <a:t>functions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ym typeface="Wingdings"/>
              </a:rPr>
              <a:t> To apply </a:t>
            </a:r>
            <a:r>
              <a:rPr lang="en-US" altLang="ko-KR" dirty="0" err="1" smtClean="0">
                <a:sym typeface="Wingdings"/>
              </a:rPr>
              <a:t>autograd</a:t>
            </a:r>
            <a:r>
              <a:rPr lang="en-US" altLang="ko-KR" dirty="0" smtClean="0">
                <a:sym typeface="Wingdings"/>
              </a:rPr>
              <a:t> package to a</a:t>
            </a:r>
            <a:r>
              <a:rPr lang="en-US" altLang="ko-KR" b="1" dirty="0" smtClean="0">
                <a:sym typeface="Wingdings"/>
              </a:rPr>
              <a:t>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/>
              </a:rPr>
              <a:t>torch.Tensor</a:t>
            </a:r>
            <a:r>
              <a:rPr lang="en-US" altLang="ko-KR" dirty="0" smtClean="0">
                <a:sym typeface="Wingdings"/>
              </a:rPr>
              <a:t>, </a:t>
            </a:r>
            <a:br>
              <a:rPr lang="en-US" altLang="ko-KR" dirty="0" smtClean="0">
                <a:sym typeface="Wingdings"/>
              </a:rPr>
            </a:br>
            <a:r>
              <a:rPr kumimoji="1" lang="en-US" altLang="ko-KR" dirty="0" smtClean="0"/>
              <a:t>All tensors need to be wrapped into </a:t>
            </a:r>
            <a:r>
              <a:rPr kumimoji="1" lang="en-US" altLang="ko-KR" b="1" dirty="0" err="1" smtClean="0">
                <a:solidFill>
                  <a:srgbClr val="C00000"/>
                </a:solidFill>
              </a:rPr>
              <a:t>autograd.Variable</a:t>
            </a:r>
            <a:r>
              <a:rPr kumimoji="1" lang="en-US" altLang="ko-KR" dirty="0" smtClean="0">
                <a:solidFill>
                  <a:srgbClr val="C00000"/>
                </a:solidFill>
              </a:rPr>
              <a:t> </a:t>
            </a:r>
            <a:r>
              <a:rPr kumimoji="1" lang="en-US" altLang="ko-KR" dirty="0" smtClean="0"/>
              <a:t>objects.</a:t>
            </a:r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705911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Automatic differentiation package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085303"/>
            <a:ext cx="11491784" cy="5251561"/>
          </a:xfrm>
        </p:spPr>
        <p:txBody>
          <a:bodyPr>
            <a:normAutofit/>
          </a:bodyPr>
          <a:lstStyle/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3200" b="1" dirty="0" smtClean="0"/>
              <a:t>class </a:t>
            </a:r>
            <a:r>
              <a:rPr kumimoji="1" lang="en-US" altLang="ko-KR" sz="3200" b="1" dirty="0" err="1" smtClean="0">
                <a:solidFill>
                  <a:srgbClr val="C00000"/>
                </a:solidFill>
              </a:rPr>
              <a:t>torch.autograd.Variable</a:t>
            </a:r>
            <a:r>
              <a:rPr kumimoji="1" lang="en-US" altLang="ko-KR" sz="3200" b="1" dirty="0" smtClean="0"/>
              <a:t/>
            </a:r>
            <a:br>
              <a:rPr kumimoji="1" lang="en-US" altLang="ko-KR" sz="3200" b="1" dirty="0" smtClean="0"/>
            </a:br>
            <a:endParaRPr kumimoji="1" lang="en-US" altLang="ko-KR" sz="3200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Wraps a tensor and records the operation applied to it</a:t>
            </a:r>
            <a:endParaRPr kumimoji="1" lang="en-US" altLang="ko-KR" dirty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Supports nearly all of operations defined to the tensor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/>
              <a:t>C</a:t>
            </a:r>
            <a:r>
              <a:rPr kumimoji="1" lang="en-US" altLang="ko-KR" dirty="0" smtClean="0"/>
              <a:t>an access the raw tensor through </a:t>
            </a:r>
            <a:r>
              <a:rPr kumimoji="1" lang="en-US" altLang="ko-KR" b="1" i="1" dirty="0" smtClean="0"/>
              <a:t>.data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Gradient </a:t>
            </a:r>
            <a:r>
              <a:rPr kumimoji="1" lang="en-US" altLang="ko-KR" dirty="0" err="1" smtClean="0"/>
              <a:t>w.r.t</a:t>
            </a:r>
            <a:r>
              <a:rPr kumimoji="1" lang="en-US" altLang="ko-KR" dirty="0" smtClean="0"/>
              <a:t> variable is accumulated into </a:t>
            </a:r>
            <a:r>
              <a:rPr kumimoji="1" lang="en-US" altLang="ko-KR" b="1" i="1" dirty="0" smtClean="0"/>
              <a:t>.grad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grad_fn</a:t>
            </a:r>
            <a:r>
              <a:rPr kumimoji="1" lang="en-US" altLang="ko-KR" b="1" dirty="0" smtClean="0"/>
              <a:t> </a:t>
            </a:r>
            <a:r>
              <a:rPr kumimoji="1" lang="en-US" altLang="ko-KR" dirty="0" smtClean="0"/>
              <a:t>references a </a:t>
            </a:r>
            <a:r>
              <a:rPr kumimoji="1" lang="en-US" altLang="ko-KR" b="1" dirty="0" err="1" smtClean="0">
                <a:solidFill>
                  <a:srgbClr val="C00000"/>
                </a:solidFill>
              </a:rPr>
              <a:t>autograd.Function</a:t>
            </a:r>
            <a:r>
              <a:rPr kumimoji="1" lang="en-US" altLang="ko-KR" dirty="0" smtClean="0">
                <a:solidFill>
                  <a:srgbClr val="C00000"/>
                </a:solidFill>
              </a:rPr>
              <a:t> </a:t>
            </a:r>
            <a:r>
              <a:rPr kumimoji="1" lang="en-US" altLang="ko-KR" dirty="0" smtClean="0"/>
              <a:t>that created the Variable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b="1" dirty="0">
              <a:sym typeface="Wingdings"/>
            </a:endParaRPr>
          </a:p>
          <a:p>
            <a:pPr marL="457200" lvl="1" indent="0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ko-KR" b="1" dirty="0" smtClean="0">
                <a:sym typeface="Wingdings"/>
              </a:rPr>
              <a:t>  </a:t>
            </a:r>
            <a:r>
              <a:rPr kumimoji="1" lang="en-US" altLang="ko-KR" b="1" dirty="0" err="1" smtClean="0">
                <a:solidFill>
                  <a:srgbClr val="C00000"/>
                </a:solidFill>
                <a:sym typeface="Wingdings"/>
              </a:rPr>
              <a:t>autograd.Variable</a:t>
            </a:r>
            <a:r>
              <a:rPr kumimoji="1" lang="en-US" altLang="ko-KR" b="1" dirty="0" smtClean="0">
                <a:solidFill>
                  <a:srgbClr val="C00000"/>
                </a:solidFill>
                <a:sym typeface="Wingdings"/>
              </a:rPr>
              <a:t> </a:t>
            </a:r>
            <a:r>
              <a:rPr kumimoji="1" lang="en-US" altLang="ko-KR" b="1" dirty="0" smtClean="0">
                <a:sym typeface="Wingdings"/>
              </a:rPr>
              <a:t>+ </a:t>
            </a:r>
            <a:r>
              <a:rPr kumimoji="1" lang="en-US" altLang="ko-KR" b="1" dirty="0" err="1" smtClean="0">
                <a:solidFill>
                  <a:srgbClr val="C00000"/>
                </a:solidFill>
                <a:sym typeface="Wingdings"/>
              </a:rPr>
              <a:t>autograd.Function</a:t>
            </a:r>
            <a:r>
              <a:rPr kumimoji="1" lang="en-US" altLang="ko-KR" b="1" dirty="0" smtClean="0">
                <a:solidFill>
                  <a:srgbClr val="C00000"/>
                </a:solidFill>
                <a:sym typeface="Wingdings"/>
              </a:rPr>
              <a:t> </a:t>
            </a:r>
            <a:r>
              <a:rPr kumimoji="1" lang="en-US" altLang="ko-KR" b="1" dirty="0" smtClean="0">
                <a:sym typeface="Wingdings"/>
              </a:rPr>
              <a:t>=&gt; acyclic graph</a:t>
            </a:r>
            <a:endParaRPr kumimoji="1" lang="en-US" altLang="ko-KR" b="1" dirty="0" smtClean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28</a:t>
            </a:fld>
            <a:endParaRPr kumimoji="1"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2466" y="847390"/>
            <a:ext cx="2844734" cy="193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46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1E3DB4"/>
                </a:solidFill>
              </a:rPr>
              <a:t>E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xample 1 : What is a </a:t>
            </a:r>
            <a:r>
              <a:rPr kumimoji="1" lang="en-US" altLang="ko-KR" sz="3600" b="1" dirty="0" err="1" smtClean="0">
                <a:solidFill>
                  <a:srgbClr val="1E3DB4"/>
                </a:solidFill>
              </a:rPr>
              <a:t>autograd.Variable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?</a:t>
            </a:r>
            <a:endParaRPr kumimoji="1" lang="ko-KR" altLang="en-US" sz="3600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6" name="내용 개체 틀 5" title="Code Presenter Pro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327913655"/>
                  </p:ext>
                </p:extLst>
              </p:nvPr>
            </p:nvGraphicFramePr>
            <p:xfrm>
              <a:off x="395288" y="1085850"/>
              <a:ext cx="5428569" cy="52514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6" name="내용 개체 틀 5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5288" y="1085850"/>
                <a:ext cx="5428569" cy="5251450"/>
              </a:xfrm>
              <a:prstGeom prst="rect">
                <a:avLst/>
              </a:prstGeom>
            </p:spPr>
          </p:pic>
        </mc:Fallback>
      </mc:AlternateContent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29</a:t>
            </a:fld>
            <a:endParaRPr kumimoji="1"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8507" y="1204722"/>
            <a:ext cx="6134322" cy="405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62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372497"/>
            <a:ext cx="10515600" cy="1351341"/>
          </a:xfrm>
          <a:ln>
            <a:noFill/>
          </a:ln>
          <a:effectLst>
            <a:outerShdw blurRad="50800" dist="76200" dir="276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lvl="0"/>
            <a:r>
              <a:rPr kumimoji="1" lang="en-US" altLang="ko-KR" sz="4000" b="1" dirty="0" err="1" smtClean="0">
                <a:solidFill>
                  <a:srgbClr val="222581"/>
                </a:solidFill>
              </a:rPr>
              <a:t>PyTorch</a:t>
            </a:r>
            <a:r>
              <a:rPr kumimoji="1" lang="en-US" altLang="ko-KR" sz="4000" b="1" dirty="0" smtClean="0">
                <a:solidFill>
                  <a:srgbClr val="222581"/>
                </a:solidFill>
              </a:rPr>
              <a:t> vs. </a:t>
            </a:r>
            <a:r>
              <a:rPr kumimoji="1" lang="en-US" altLang="ko-KR" sz="4000" b="1" dirty="0" err="1" smtClean="0">
                <a:solidFill>
                  <a:srgbClr val="222581"/>
                </a:solidFill>
              </a:rPr>
              <a:t>Tensorflow</a:t>
            </a:r>
            <a:endParaRPr kumimoji="1" lang="ko-KR" altLang="en-US" sz="4000" b="1" dirty="0">
              <a:solidFill>
                <a:srgbClr val="1E3DB4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0918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How to compute gradient?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4664" y="1171325"/>
            <a:ext cx="11491784" cy="3047238"/>
          </a:xfrm>
        </p:spPr>
        <p:txBody>
          <a:bodyPr>
            <a:normAutofit fontScale="25000" lnSpcReduction="20000"/>
          </a:bodyPr>
          <a:lstStyle/>
          <a:p>
            <a:pPr latinLnBrk="0">
              <a:lnSpc>
                <a:spcPct val="120000"/>
              </a:lnSpc>
              <a:spcBef>
                <a:spcPts val="0"/>
              </a:spcBef>
            </a:pPr>
            <a:r>
              <a:rPr kumimoji="1" lang="en-US" altLang="ko-KR" sz="11200" b="1" dirty="0" err="1" smtClean="0">
                <a:solidFill>
                  <a:srgbClr val="C00000"/>
                </a:solidFill>
              </a:rPr>
              <a:t>torch.autograd.backward</a:t>
            </a:r>
            <a:endParaRPr kumimoji="1" lang="en-US" altLang="ko-KR" sz="11200" b="1" dirty="0">
              <a:solidFill>
                <a:srgbClr val="C00000"/>
              </a:solidFill>
            </a:endParaRPr>
          </a:p>
          <a:p>
            <a:pPr lvl="1" latinLnBrk="0">
              <a:lnSpc>
                <a:spcPct val="12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sz="9600" dirty="0" smtClean="0"/>
              <a:t>Compute the sum of gradients of given variables </a:t>
            </a:r>
            <a:r>
              <a:rPr kumimoji="1" lang="en-US" altLang="ko-KR" sz="9600" dirty="0" err="1" smtClean="0"/>
              <a:t>w.r.t</a:t>
            </a:r>
            <a:r>
              <a:rPr kumimoji="1" lang="en-US" altLang="ko-KR" sz="9600" dirty="0" smtClean="0"/>
              <a:t>. graph leaves</a:t>
            </a:r>
          </a:p>
          <a:p>
            <a:pPr lvl="1" latinLnBrk="0">
              <a:lnSpc>
                <a:spcPct val="12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sz="9600" dirty="0"/>
              <a:t>D</a:t>
            </a:r>
            <a:r>
              <a:rPr kumimoji="1" lang="en-US" altLang="ko-KR" sz="9600" dirty="0" smtClean="0"/>
              <a:t>ifferentiated using the chain rule</a:t>
            </a:r>
          </a:p>
          <a:p>
            <a:pPr lvl="1" latinLnBrk="0">
              <a:lnSpc>
                <a:spcPct val="12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sz="9600" dirty="0"/>
              <a:t>C</a:t>
            </a:r>
            <a:r>
              <a:rPr kumimoji="1" lang="en-US" altLang="ko-KR" sz="9600" dirty="0" smtClean="0"/>
              <a:t>an call </a:t>
            </a:r>
            <a:r>
              <a:rPr kumimoji="1" lang="en-US" altLang="ko-KR" sz="9600" b="1" i="1" dirty="0" err="1" smtClean="0">
                <a:solidFill>
                  <a:srgbClr val="C00000"/>
                </a:solidFill>
              </a:rPr>
              <a:t>Variable.backward</a:t>
            </a:r>
            <a:r>
              <a:rPr kumimoji="1" lang="en-US" altLang="ko-KR" sz="9600" b="1" i="1" dirty="0" smtClean="0">
                <a:solidFill>
                  <a:srgbClr val="C00000"/>
                </a:solidFill>
              </a:rPr>
              <a:t>() </a:t>
            </a:r>
          </a:p>
          <a:p>
            <a:pPr lvl="1" latinLnBrk="0">
              <a:lnSpc>
                <a:spcPct val="120000"/>
              </a:lnSpc>
              <a:spcBef>
                <a:spcPts val="0"/>
              </a:spcBef>
              <a:buFont typeface="Wingdings" charset="2"/>
              <a:buChar char="à"/>
            </a:pPr>
            <a:r>
              <a:rPr kumimoji="1" lang="en-US" altLang="ko-KR" sz="9600" dirty="0" smtClean="0">
                <a:sym typeface="Wingdings"/>
              </a:rPr>
              <a:t>The leaf node's gradient is computed automatically.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Wingdings" charset="2"/>
              <a:buChar char="à"/>
            </a:pPr>
            <a:endParaRPr kumimoji="1" lang="en-US" altLang="ko-KR" sz="5100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b="1" dirty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9600" b="1" dirty="0" smtClean="0"/>
              <a:t>Example 2 : Gradient computation toy example</a:t>
            </a:r>
            <a:br>
              <a:rPr kumimoji="1" lang="en-US" altLang="ko-KR" sz="9600" b="1" dirty="0" smtClean="0"/>
            </a:br>
            <a:endParaRPr kumimoji="1" lang="en-US" altLang="ko-KR" sz="9600" b="1" dirty="0" smtClean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30</a:t>
            </a:fld>
            <a:endParaRPr kumimoji="1" lang="ko-KR" altLang="en-US"/>
          </a:p>
        </p:txBody>
      </p:sp>
      <p:grpSp>
        <p:nvGrpSpPr>
          <p:cNvPr id="50" name="그룹 49"/>
          <p:cNvGrpSpPr/>
          <p:nvPr/>
        </p:nvGrpSpPr>
        <p:grpSpPr>
          <a:xfrm>
            <a:off x="1883490" y="4017461"/>
            <a:ext cx="8515636" cy="2460009"/>
            <a:chOff x="1435992" y="4214019"/>
            <a:chExt cx="8515636" cy="2460009"/>
          </a:xfrm>
        </p:grpSpPr>
        <p:grpSp>
          <p:nvGrpSpPr>
            <p:cNvPr id="13" name="그룹 12"/>
            <p:cNvGrpSpPr/>
            <p:nvPr/>
          </p:nvGrpSpPr>
          <p:grpSpPr>
            <a:xfrm>
              <a:off x="1435992" y="5559603"/>
              <a:ext cx="1042988" cy="1114425"/>
              <a:chOff x="1435992" y="5559603"/>
              <a:chExt cx="1042988" cy="1114425"/>
            </a:xfrm>
          </p:grpSpPr>
          <p:sp>
            <p:nvSpPr>
              <p:cNvPr id="6" name="타원 5"/>
              <p:cNvSpPr/>
              <p:nvPr/>
            </p:nvSpPr>
            <p:spPr>
              <a:xfrm>
                <a:off x="1435992" y="5559603"/>
                <a:ext cx="1042988" cy="111442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" name="텍스트 상자 11"/>
              <p:cNvSpPr txBox="1"/>
              <p:nvPr/>
            </p:nvSpPr>
            <p:spPr>
              <a:xfrm>
                <a:off x="1743174" y="5855206"/>
                <a:ext cx="4286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2800" dirty="0" smtClean="0"/>
                  <a:t>A</a:t>
                </a:r>
                <a:endParaRPr kumimoji="1" lang="ko-KR" altLang="en-US" sz="2800" dirty="0"/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1435992" y="4214019"/>
              <a:ext cx="1042988" cy="1114425"/>
              <a:chOff x="1435992" y="5559603"/>
              <a:chExt cx="1042988" cy="1114425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435992" y="5559603"/>
                <a:ext cx="1042988" cy="111442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" name="텍스트 상자 15"/>
              <p:cNvSpPr txBox="1"/>
              <p:nvPr/>
            </p:nvSpPr>
            <p:spPr>
              <a:xfrm>
                <a:off x="1743174" y="5855206"/>
                <a:ext cx="4286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2800" dirty="0"/>
                  <a:t>B</a:t>
                </a:r>
                <a:endParaRPr kumimoji="1" lang="ko-KR" altLang="en-US" sz="2800" dirty="0"/>
              </a:p>
            </p:txBody>
          </p:sp>
        </p:grpSp>
        <p:cxnSp>
          <p:nvCxnSpPr>
            <p:cNvPr id="18" name="직선 화살표 연결선 17"/>
            <p:cNvCxnSpPr>
              <a:stCxn id="15" idx="6"/>
            </p:cNvCxnSpPr>
            <p:nvPr/>
          </p:nvCxnSpPr>
          <p:spPr>
            <a:xfrm flipV="1">
              <a:off x="2478980" y="4771231"/>
              <a:ext cx="63569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그룹 21"/>
            <p:cNvGrpSpPr/>
            <p:nvPr/>
          </p:nvGrpSpPr>
          <p:grpSpPr>
            <a:xfrm>
              <a:off x="3114675" y="4304030"/>
              <a:ext cx="900112" cy="934401"/>
              <a:chOff x="3114675" y="4304030"/>
              <a:chExt cx="900112" cy="934401"/>
            </a:xfrm>
          </p:grpSpPr>
          <p:sp>
            <p:nvSpPr>
              <p:cNvPr id="19" name="다이아몬드 18"/>
              <p:cNvSpPr/>
              <p:nvPr/>
            </p:nvSpPr>
            <p:spPr>
              <a:xfrm>
                <a:off x="3114675" y="4304030"/>
                <a:ext cx="900112" cy="934401"/>
              </a:xfrm>
              <a:prstGeom prst="diamond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" name="텍스트 상자 19"/>
              <p:cNvSpPr txBox="1"/>
              <p:nvPr/>
            </p:nvSpPr>
            <p:spPr>
              <a:xfrm>
                <a:off x="3312899" y="4539604"/>
                <a:ext cx="5036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400" b="1" dirty="0" smtClean="0"/>
                  <a:t>*3</a:t>
                </a:r>
                <a:endParaRPr kumimoji="1" lang="ko-KR" altLang="en-US" sz="2400" b="1" dirty="0"/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4312326" y="5004911"/>
              <a:ext cx="900112" cy="934401"/>
              <a:chOff x="3088364" y="4432392"/>
              <a:chExt cx="900112" cy="934401"/>
            </a:xfrm>
          </p:grpSpPr>
          <p:sp>
            <p:nvSpPr>
              <p:cNvPr id="24" name="다이아몬드 23"/>
              <p:cNvSpPr/>
              <p:nvPr/>
            </p:nvSpPr>
            <p:spPr>
              <a:xfrm>
                <a:off x="3088364" y="4432392"/>
                <a:ext cx="900112" cy="934401"/>
              </a:xfrm>
              <a:prstGeom prst="diamond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5" name="텍스트 상자 24"/>
              <p:cNvSpPr txBox="1"/>
              <p:nvPr/>
            </p:nvSpPr>
            <p:spPr>
              <a:xfrm>
                <a:off x="3312899" y="4539604"/>
                <a:ext cx="47961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3200" b="1" dirty="0"/>
                  <a:t>+</a:t>
                </a:r>
                <a:endParaRPr kumimoji="1" lang="ko-KR" altLang="en-US" sz="3200" b="1" dirty="0"/>
              </a:p>
            </p:txBody>
          </p:sp>
        </p:grpSp>
        <p:cxnSp>
          <p:nvCxnSpPr>
            <p:cNvPr id="26" name="직선 화살표 연결선 25"/>
            <p:cNvCxnSpPr>
              <a:endCxn id="24" idx="1"/>
            </p:cNvCxnSpPr>
            <p:nvPr/>
          </p:nvCxnSpPr>
          <p:spPr>
            <a:xfrm flipV="1">
              <a:off x="2485670" y="5472112"/>
              <a:ext cx="1826656" cy="6303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>
              <a:endCxn id="24" idx="1"/>
            </p:cNvCxnSpPr>
            <p:nvPr/>
          </p:nvCxnSpPr>
          <p:spPr>
            <a:xfrm>
              <a:off x="4014787" y="4751017"/>
              <a:ext cx="297539" cy="7210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/>
            <p:nvPr/>
          </p:nvCxnSpPr>
          <p:spPr>
            <a:xfrm flipV="1">
              <a:off x="5192129" y="5472111"/>
              <a:ext cx="63569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그룹 36"/>
            <p:cNvGrpSpPr/>
            <p:nvPr/>
          </p:nvGrpSpPr>
          <p:grpSpPr>
            <a:xfrm>
              <a:off x="5825324" y="4987625"/>
              <a:ext cx="900112" cy="934401"/>
              <a:chOff x="3088364" y="4432392"/>
              <a:chExt cx="900112" cy="934401"/>
            </a:xfrm>
          </p:grpSpPr>
          <p:sp>
            <p:nvSpPr>
              <p:cNvPr id="38" name="다이아몬드 37"/>
              <p:cNvSpPr/>
              <p:nvPr/>
            </p:nvSpPr>
            <p:spPr>
              <a:xfrm>
                <a:off x="3088364" y="4432392"/>
                <a:ext cx="900112" cy="934401"/>
              </a:xfrm>
              <a:prstGeom prst="diamond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9" name="텍스트 상자 38"/>
              <p:cNvSpPr txBox="1"/>
              <p:nvPr/>
            </p:nvSpPr>
            <p:spPr>
              <a:xfrm>
                <a:off x="3268713" y="4683198"/>
                <a:ext cx="529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b="1" dirty="0" smtClean="0"/>
                  <a:t>**2</a:t>
                </a:r>
                <a:endParaRPr kumimoji="1" lang="ko-KR" altLang="en-US" b="1" dirty="0"/>
              </a:p>
            </p:txBody>
          </p:sp>
        </p:grpSp>
        <p:cxnSp>
          <p:nvCxnSpPr>
            <p:cNvPr id="42" name="직선 화살표 연결선 41"/>
            <p:cNvCxnSpPr/>
            <p:nvPr/>
          </p:nvCxnSpPr>
          <p:spPr>
            <a:xfrm flipV="1">
              <a:off x="6735089" y="5454824"/>
              <a:ext cx="63569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그룹 42"/>
            <p:cNvGrpSpPr/>
            <p:nvPr/>
          </p:nvGrpSpPr>
          <p:grpSpPr>
            <a:xfrm>
              <a:off x="7357068" y="4971186"/>
              <a:ext cx="900112" cy="934401"/>
              <a:chOff x="3088364" y="4432392"/>
              <a:chExt cx="900112" cy="934401"/>
            </a:xfrm>
          </p:grpSpPr>
          <p:sp>
            <p:nvSpPr>
              <p:cNvPr id="44" name="다이아몬드 43"/>
              <p:cNvSpPr/>
              <p:nvPr/>
            </p:nvSpPr>
            <p:spPr>
              <a:xfrm>
                <a:off x="3088364" y="4432392"/>
                <a:ext cx="900112" cy="934401"/>
              </a:xfrm>
              <a:prstGeom prst="diamond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5" name="텍스트 상자 44"/>
              <p:cNvSpPr txBox="1"/>
              <p:nvPr/>
            </p:nvSpPr>
            <p:spPr>
              <a:xfrm>
                <a:off x="3169299" y="4699637"/>
                <a:ext cx="7906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b="1" smtClean="0"/>
                  <a:t>mean</a:t>
                </a:r>
                <a:endParaRPr kumimoji="1" lang="ko-KR" altLang="en-US" b="1" dirty="0"/>
              </a:p>
            </p:txBody>
          </p:sp>
        </p:grpSp>
        <p:cxnSp>
          <p:nvCxnSpPr>
            <p:cNvPr id="46" name="직선 화살표 연결선 45"/>
            <p:cNvCxnSpPr/>
            <p:nvPr/>
          </p:nvCxnSpPr>
          <p:spPr>
            <a:xfrm flipV="1">
              <a:off x="8257180" y="5423096"/>
              <a:ext cx="63569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그룹 46"/>
            <p:cNvGrpSpPr/>
            <p:nvPr/>
          </p:nvGrpSpPr>
          <p:grpSpPr>
            <a:xfrm>
              <a:off x="8908640" y="4865883"/>
              <a:ext cx="1042988" cy="1114425"/>
              <a:chOff x="1435992" y="5559603"/>
              <a:chExt cx="1042988" cy="1114425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435992" y="5559603"/>
                <a:ext cx="1042988" cy="111442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9" name="텍스트 상자 48"/>
              <p:cNvSpPr txBox="1"/>
              <p:nvPr/>
            </p:nvSpPr>
            <p:spPr>
              <a:xfrm>
                <a:off x="1626401" y="5941357"/>
                <a:ext cx="73580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2000" dirty="0" smtClean="0"/>
                  <a:t>Out</a:t>
                </a:r>
                <a:endParaRPr kumimoji="1" lang="ko-KR" altLang="en-US" sz="2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3467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Example 2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31</a:t>
            </a:fld>
            <a:endParaRPr kumimoji="1" lang="ko-KR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66" name="추가 기능 65" title="Code Presenter Pro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489343"/>
                  </p:ext>
                </p:extLst>
              </p:nvPr>
            </p:nvGraphicFramePr>
            <p:xfrm>
              <a:off x="395415" y="962604"/>
              <a:ext cx="6276847" cy="387845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66" name="추가 기능 65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5415" y="962604"/>
                <a:ext cx="6276847" cy="38784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텍스트 상자 69"/>
              <p:cNvSpPr txBox="1"/>
              <p:nvPr/>
            </p:nvSpPr>
            <p:spPr>
              <a:xfrm>
                <a:off x="1164230" y="5341080"/>
                <a:ext cx="4488986" cy="6667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ko-KR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ko-KR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𝑂𝑢𝑡</m:t>
                          </m:r>
                        </m:num>
                        <m:den>
                          <m:r>
                            <a:rPr kumimoji="1" lang="mr-IN" altLang="ko-KR" i="1" smtClean="0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kumimoji="1" lang="mr-IN" altLang="ko-KR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ko-KR" b="0" i="1" smtClean="0">
                          <a:latin typeface="Cambria Math" charset="0"/>
                        </a:rPr>
                        <m:t>,  </m:t>
                      </m:r>
                      <m:f>
                        <m:fPr>
                          <m:ctrlPr>
                            <a:rPr kumimoji="1" lang="mr-IN" altLang="ko-KR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ko-KR" i="1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ko-KR" i="1">
                              <a:latin typeface="Cambria Math" charset="0"/>
                            </a:rPr>
                            <m:t>𝑂𝑢𝑡</m:t>
                          </m:r>
                        </m:num>
                        <m:den>
                          <m:r>
                            <a:rPr kumimoji="1" lang="mr-IN" altLang="ko-KR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kumimoji="1" lang="mr-IN" altLang="ko-KR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3</m:t>
                          </m:r>
                          <m:r>
                            <a:rPr kumimoji="1" lang="en-US" altLang="ko-KR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ko-K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R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ko-K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R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ko-KR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ko-KR" i="1"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70" name="텍스트 상자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230" y="5341080"/>
                <a:ext cx="4488986" cy="66678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7039" y="962604"/>
            <a:ext cx="4757738" cy="138059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7037" y="2492806"/>
            <a:ext cx="5000161" cy="237551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87037" y="4882608"/>
            <a:ext cx="5000161" cy="158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37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Excluding subgraphs from backward path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5" y="1085304"/>
            <a:ext cx="11691809" cy="2100810"/>
          </a:xfrm>
        </p:spPr>
        <p:txBody>
          <a:bodyPr>
            <a:normAutofit/>
          </a:bodyPr>
          <a:lstStyle/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3200" b="1" dirty="0" err="1" smtClean="0">
                <a:solidFill>
                  <a:srgbClr val="C00000"/>
                </a:solidFill>
              </a:rPr>
              <a:t>requires_grad</a:t>
            </a:r>
            <a:endParaRPr kumimoji="1" lang="en-US" altLang="ko-KR" sz="3200" b="1" dirty="0" smtClean="0">
              <a:solidFill>
                <a:srgbClr val="C00000"/>
              </a:solidFill>
            </a:endParaRP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As you saw before, if input's </a:t>
            </a:r>
            <a:r>
              <a:rPr kumimoji="1" lang="en-US" altLang="ko-KR" b="1" dirty="0" err="1" smtClean="0"/>
              <a:t>requires_grad</a:t>
            </a:r>
            <a:r>
              <a:rPr kumimoji="1" lang="en-US" altLang="ko-KR" b="1" dirty="0" smtClean="0"/>
              <a:t>=True</a:t>
            </a:r>
            <a:r>
              <a:rPr kumimoji="1" lang="en-US" altLang="ko-KR" dirty="0" smtClean="0"/>
              <a:t>, the output of operation has </a:t>
            </a:r>
            <a:r>
              <a:rPr kumimoji="1" lang="en-US" altLang="ko-KR" b="1" dirty="0" err="1" smtClean="0"/>
              <a:t>requires_grad</a:t>
            </a:r>
            <a:r>
              <a:rPr kumimoji="1" lang="en-US" altLang="ko-KR" b="1" dirty="0" smtClean="0"/>
              <a:t>=True</a:t>
            </a:r>
            <a:r>
              <a:rPr kumimoji="1" lang="en-US" altLang="ko-KR" dirty="0" smtClean="0"/>
              <a:t> too, vice versa.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You can </a:t>
            </a:r>
            <a:r>
              <a:rPr kumimoji="1" lang="en-US" altLang="ko-KR" b="1" dirty="0" smtClean="0"/>
              <a:t>freeze part of your model </a:t>
            </a:r>
            <a:r>
              <a:rPr kumimoji="1" lang="en-US" altLang="ko-KR" dirty="0" smtClean="0"/>
              <a:t>with this property. (ex. </a:t>
            </a:r>
            <a:r>
              <a:rPr kumimoji="1" lang="en-US" altLang="ko-KR" dirty="0" err="1" smtClean="0"/>
              <a:t>finetuning</a:t>
            </a:r>
            <a:r>
              <a:rPr kumimoji="1" lang="en-US" altLang="ko-KR" dirty="0" smtClean="0"/>
              <a:t> model)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 smtClean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3200" b="1" dirty="0" smtClean="0">
                <a:solidFill>
                  <a:srgbClr val="C00000"/>
                </a:solidFill>
              </a:rPr>
              <a:t>volatile</a:t>
            </a:r>
            <a:endParaRPr kumimoji="1" lang="en-US" altLang="ko-KR" dirty="0" smtClean="0">
              <a:solidFill>
                <a:srgbClr val="C00000"/>
              </a:solidFill>
            </a:endParaRP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smtClean="0"/>
              <a:t>volatile </a:t>
            </a:r>
            <a:r>
              <a:rPr kumimoji="1" lang="en-US" altLang="ko-KR" dirty="0" smtClean="0"/>
              <a:t>is useful when you use a model as inference mode.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dirty="0" smtClean="0"/>
              <a:t>(You won't be calling a </a:t>
            </a:r>
            <a:r>
              <a:rPr kumimoji="1" lang="en-US" altLang="ko-KR" i="1" dirty="0" smtClean="0"/>
              <a:t>.backward()</a:t>
            </a:r>
            <a:r>
              <a:rPr kumimoji="1" lang="en-US" altLang="ko-KR" dirty="0" smtClean="0"/>
              <a:t>)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if a Variable has a flag "</a:t>
            </a:r>
            <a:r>
              <a:rPr kumimoji="1" lang="en-US" altLang="ko-KR" b="1" dirty="0" smtClean="0"/>
              <a:t>volatile=True"</a:t>
            </a:r>
            <a:r>
              <a:rPr kumimoji="1" lang="en-US" altLang="ko-KR" dirty="0" smtClean="0"/>
              <a:t>, then </a:t>
            </a:r>
            <a:r>
              <a:rPr kumimoji="1" lang="en-US" altLang="ko-KR" b="1" dirty="0" err="1" smtClean="0"/>
              <a:t>requires_grad</a:t>
            </a:r>
            <a:r>
              <a:rPr kumimoji="1" lang="en-US" altLang="ko-KR" dirty="0" smtClean="0"/>
              <a:t> is also False.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Single </a:t>
            </a:r>
            <a:r>
              <a:rPr kumimoji="1" lang="en-US" altLang="ko-KR" b="1" dirty="0" smtClean="0"/>
              <a:t>volatile</a:t>
            </a:r>
            <a:r>
              <a:rPr kumimoji="1" lang="en-US" altLang="ko-KR" dirty="0" smtClean="0"/>
              <a:t> leaf </a:t>
            </a:r>
            <a:r>
              <a:rPr kumimoji="1" lang="en-US" altLang="ko-KR" dirty="0" smtClean="0">
                <a:sym typeface="Wingdings"/>
              </a:rPr>
              <a:t> </a:t>
            </a:r>
            <a:r>
              <a:rPr kumimoji="1" lang="en-US" altLang="ko-KR" b="1" dirty="0" smtClean="0">
                <a:sym typeface="Wingdings"/>
              </a:rPr>
              <a:t>volatile</a:t>
            </a:r>
            <a:r>
              <a:rPr kumimoji="1" lang="en-US" altLang="ko-KR" dirty="0" smtClean="0">
                <a:sym typeface="Wingdings"/>
              </a:rPr>
              <a:t> output.</a:t>
            </a:r>
            <a:br>
              <a:rPr kumimoji="1" lang="en-US" altLang="ko-KR" dirty="0" smtClean="0">
                <a:sym typeface="Wingdings"/>
              </a:rPr>
            </a:br>
            <a:r>
              <a:rPr kumimoji="1" lang="en-US" altLang="ko-KR" dirty="0" smtClean="0">
                <a:sym typeface="Wingdings"/>
              </a:rPr>
              <a:t>(</a:t>
            </a:r>
            <a:r>
              <a:rPr kumimoji="1" lang="en-US" altLang="ko-KR" dirty="0" err="1" smtClean="0">
                <a:sym typeface="Wingdings"/>
              </a:rPr>
              <a:t>Yoy</a:t>
            </a:r>
            <a:r>
              <a:rPr kumimoji="1" lang="en-US" altLang="ko-KR" dirty="0" smtClean="0">
                <a:sym typeface="Wingdings"/>
              </a:rPr>
              <a:t> don't need to make every leaves have </a:t>
            </a:r>
            <a:r>
              <a:rPr kumimoji="1" lang="en-US" altLang="ko-KR" dirty="0" err="1" smtClean="0">
                <a:sym typeface="Wingdings"/>
              </a:rPr>
              <a:t>requires_grad</a:t>
            </a:r>
            <a:r>
              <a:rPr kumimoji="1" lang="en-US" altLang="ko-KR" dirty="0" smtClean="0">
                <a:sym typeface="Wingdings"/>
              </a:rPr>
              <a:t>=False)</a:t>
            </a:r>
            <a:endParaRPr kumimoji="1" lang="en-US" altLang="ko-KR" dirty="0">
              <a:sym typeface="Wingdings"/>
            </a:endParaRP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 smtClean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61881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Volatile and </a:t>
            </a:r>
            <a:r>
              <a:rPr kumimoji="1" lang="en-US" altLang="ko-KR" sz="3600" b="1" dirty="0" err="1" smtClean="0">
                <a:solidFill>
                  <a:srgbClr val="1E3DB4"/>
                </a:solidFill>
              </a:rPr>
              <a:t>requires_grad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33</a:t>
            </a:fld>
            <a:endParaRPr kumimoji="1" lang="ko-KR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6" name="추가 기능 5" title="Code Presenter Pro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95416" y="947736"/>
              <a:ext cx="11491784" cy="508456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6" name="추가 기능 5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416" y="947736"/>
                <a:ext cx="11491784" cy="508456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7218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Two-layer Neural Network Toy example 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34</a:t>
            </a:fld>
            <a:endParaRPr kumimoji="1" lang="ko-KR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6" name="추가 기능 5" title="Code Presenter Pro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95416" y="947736"/>
              <a:ext cx="11491784" cy="508456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6" name="추가 기능 5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416" y="947736"/>
                <a:ext cx="11491784" cy="508456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6473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372497"/>
            <a:ext cx="10515600" cy="1351341"/>
          </a:xfrm>
          <a:ln>
            <a:noFill/>
          </a:ln>
          <a:effectLst>
            <a:outerShdw blurRad="50800" dist="76200" dir="276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lvl="0"/>
            <a:r>
              <a:rPr kumimoji="1" lang="en-US" altLang="ko-KR" sz="4000" b="1" dirty="0" smtClean="0">
                <a:solidFill>
                  <a:srgbClr val="222581"/>
                </a:solidFill>
              </a:rPr>
              <a:t>Data Loading and Processing</a:t>
            </a:r>
            <a:endParaRPr kumimoji="1" lang="ko-KR" altLang="en-US" sz="4000" b="1" dirty="0">
              <a:solidFill>
                <a:srgbClr val="1E3DB4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668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Data Loading and processing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085303"/>
            <a:ext cx="11491784" cy="5251561"/>
          </a:xfrm>
        </p:spPr>
        <p:txBody>
          <a:bodyPr/>
          <a:lstStyle/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dirty="0" smtClean="0"/>
              <a:t>Preparing </a:t>
            </a:r>
            <a:r>
              <a:rPr lang="en-US" altLang="ko-KR" dirty="0"/>
              <a:t>the </a:t>
            </a:r>
            <a:r>
              <a:rPr lang="en-US" altLang="ko-KR" dirty="0" smtClean="0"/>
              <a:t>data for a model requires considerable time to solving any machine learning problems.</a:t>
            </a:r>
            <a:br>
              <a:rPr lang="en-US" altLang="ko-KR" dirty="0" smtClean="0"/>
            </a:br>
            <a:endParaRPr lang="en-US" altLang="ko-KR" dirty="0" smtClean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b="1" dirty="0" err="1"/>
              <a:t>PyTorch</a:t>
            </a:r>
            <a:r>
              <a:rPr lang="en-US" altLang="ko-KR" dirty="0"/>
              <a:t> provides many tools to make data loading </a:t>
            </a:r>
            <a:r>
              <a:rPr lang="en-US" altLang="ko-KR" dirty="0" smtClean="0"/>
              <a:t>easy</a:t>
            </a:r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dirty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dirty="0"/>
              <a:t>In this tutorial, we will see how to load and preprocess/augment data from a </a:t>
            </a:r>
            <a:r>
              <a:rPr lang="en-US" altLang="ko-KR" dirty="0" smtClean="0"/>
              <a:t>non-trivial </a:t>
            </a:r>
            <a:r>
              <a:rPr lang="en-US" altLang="ko-KR" dirty="0"/>
              <a:t>dataset.</a:t>
            </a:r>
            <a:endParaRPr kumimoji="1" lang="en-US" altLang="ko-KR" dirty="0" smtClean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266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97052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Class Dataset 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085303"/>
            <a:ext cx="11491784" cy="5251561"/>
          </a:xfrm>
        </p:spPr>
        <p:txBody>
          <a:bodyPr/>
          <a:lstStyle/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b="1" dirty="0" err="1" smtClean="0">
                <a:solidFill>
                  <a:srgbClr val="C00000"/>
                </a:solidFill>
              </a:rPr>
              <a:t>torch.utils.data.Dataset</a:t>
            </a:r>
            <a:endParaRPr lang="en-US" altLang="ko-KR" b="1" dirty="0">
              <a:solidFill>
                <a:srgbClr val="C00000"/>
              </a:solidFill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 smtClean="0"/>
              <a:t>An </a:t>
            </a:r>
            <a:r>
              <a:rPr lang="en-US" altLang="ko-KR" dirty="0"/>
              <a:t>abstract class representing a </a:t>
            </a:r>
            <a:r>
              <a:rPr lang="en-US" altLang="ko-KR" dirty="0" smtClean="0"/>
              <a:t>dataset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dirty="0" smtClean="0"/>
              <a:t>Custom </a:t>
            </a:r>
            <a:r>
              <a:rPr lang="en-US" altLang="ko-KR" dirty="0"/>
              <a:t>dataset </a:t>
            </a:r>
            <a:r>
              <a:rPr lang="en-US" altLang="ko-KR" dirty="0" smtClean="0"/>
              <a:t>should </a:t>
            </a:r>
            <a:r>
              <a:rPr lang="en-US" altLang="ko-KR" dirty="0"/>
              <a:t>inherit Dataset and override the following </a:t>
            </a:r>
            <a:r>
              <a:rPr lang="en-US" altLang="ko-KR" dirty="0" smtClean="0"/>
              <a:t>methods</a:t>
            </a:r>
          </a:p>
          <a:p>
            <a:pPr lvl="2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b="1" i="1" dirty="0" smtClean="0">
                <a:solidFill>
                  <a:srgbClr val="C00000"/>
                </a:solidFill>
              </a:rPr>
              <a:t>__</a:t>
            </a:r>
            <a:r>
              <a:rPr kumimoji="1" lang="en-US" altLang="ko-KR" b="1" i="1" dirty="0" err="1" smtClean="0">
                <a:solidFill>
                  <a:srgbClr val="C00000"/>
                </a:solidFill>
              </a:rPr>
              <a:t>len</a:t>
            </a:r>
            <a:r>
              <a:rPr kumimoji="1" lang="en-US" altLang="ko-KR" b="1" i="1" dirty="0" smtClean="0">
                <a:solidFill>
                  <a:srgbClr val="C00000"/>
                </a:solidFill>
              </a:rPr>
              <a:t>__ </a:t>
            </a:r>
            <a:r>
              <a:rPr kumimoji="1" lang="en-US" altLang="ko-KR" b="1" dirty="0" smtClean="0"/>
              <a:t>:</a:t>
            </a:r>
            <a:r>
              <a:rPr kumimoji="1" lang="en-US" altLang="ko-KR" b="1" dirty="0" smtClean="0">
                <a:solidFill>
                  <a:srgbClr val="C00000"/>
                </a:solidFill>
              </a:rPr>
              <a:t> </a:t>
            </a:r>
            <a:r>
              <a:rPr kumimoji="1" lang="en-US" altLang="ko-KR" dirty="0" smtClean="0"/>
              <a:t>returns </a:t>
            </a:r>
            <a:r>
              <a:rPr lang="en-US" altLang="ko-KR" dirty="0"/>
              <a:t>the size of the </a:t>
            </a:r>
            <a:r>
              <a:rPr lang="en-US" altLang="ko-KR" dirty="0" smtClean="0"/>
              <a:t>dataset.; </a:t>
            </a:r>
            <a:r>
              <a:rPr lang="en-US" altLang="ko-KR" i="1" dirty="0" err="1" smtClean="0"/>
              <a:t>len</a:t>
            </a:r>
            <a:r>
              <a:rPr lang="en-US" altLang="ko-KR" i="1" dirty="0" smtClean="0"/>
              <a:t>(dataset)</a:t>
            </a:r>
            <a:endParaRPr kumimoji="1" lang="en-US" altLang="ko-KR" i="1" dirty="0" smtClean="0"/>
          </a:p>
          <a:p>
            <a:pPr lvl="2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b="1" i="1" dirty="0" smtClean="0">
                <a:solidFill>
                  <a:srgbClr val="C00000"/>
                </a:solidFill>
              </a:rPr>
              <a:t>__</a:t>
            </a:r>
            <a:r>
              <a:rPr kumimoji="1" lang="en-US" altLang="ko-KR" b="1" i="1" dirty="0" err="1" smtClean="0">
                <a:solidFill>
                  <a:srgbClr val="C00000"/>
                </a:solidFill>
              </a:rPr>
              <a:t>getitem</a:t>
            </a:r>
            <a:r>
              <a:rPr kumimoji="1" lang="en-US" altLang="ko-KR" b="1" i="1" dirty="0" smtClean="0">
                <a:solidFill>
                  <a:srgbClr val="C00000"/>
                </a:solidFill>
              </a:rPr>
              <a:t>__ </a:t>
            </a:r>
            <a:r>
              <a:rPr kumimoji="1" lang="en-US" altLang="ko-KR" b="1" dirty="0" smtClean="0"/>
              <a:t>:</a:t>
            </a:r>
            <a:r>
              <a:rPr kumimoji="1" lang="en-US" altLang="ko-KR" b="1" i="1" dirty="0" smtClean="0">
                <a:solidFill>
                  <a:srgbClr val="C00000"/>
                </a:solidFill>
              </a:rPr>
              <a:t> </a:t>
            </a:r>
            <a:r>
              <a:rPr lang="en-US" altLang="ko-KR" dirty="0"/>
              <a:t>support the indexing such that </a:t>
            </a:r>
            <a:r>
              <a:rPr lang="en-US" altLang="ko-KR" b="1" i="1" dirty="0"/>
              <a:t>dataset[</a:t>
            </a:r>
            <a:r>
              <a:rPr lang="en-US" altLang="ko-KR" b="1" i="1" dirty="0" err="1"/>
              <a:t>i</a:t>
            </a:r>
            <a:r>
              <a:rPr lang="en-US" altLang="ko-KR" b="1" i="1" dirty="0"/>
              <a:t>]</a:t>
            </a:r>
            <a:r>
              <a:rPr lang="en-US" altLang="ko-KR" dirty="0"/>
              <a:t> can be used to get </a:t>
            </a:r>
            <a:r>
              <a:rPr lang="en-US" altLang="ko-KR" i="1" dirty="0" err="1" smtClean="0"/>
              <a:t>ith</a:t>
            </a:r>
            <a:r>
              <a:rPr lang="en-US" altLang="ko-KR" dirty="0" smtClean="0"/>
              <a:t> sample.</a:t>
            </a:r>
            <a:endParaRPr kumimoji="1" lang="en-US" altLang="ko-KR" b="1" i="1" dirty="0" smtClean="0">
              <a:solidFill>
                <a:srgbClr val="C00000"/>
              </a:solidFill>
            </a:endParaRPr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71136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97052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err="1" smtClean="0">
                <a:solidFill>
                  <a:srgbClr val="1E3DB4"/>
                </a:solidFill>
              </a:rPr>
              <a:t>dataset.py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38</a:t>
            </a:fld>
            <a:endParaRPr kumimoji="1" lang="ko-KR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추가 기능 3" title="Code Presenter Pro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0642403"/>
                  </p:ext>
                </p:extLst>
              </p:nvPr>
            </p:nvGraphicFramePr>
            <p:xfrm>
              <a:off x="395416" y="962024"/>
              <a:ext cx="11491784" cy="508263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4" name="추가 기능 3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416" y="962024"/>
                <a:ext cx="11491784" cy="508263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54689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97052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Transform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085303"/>
            <a:ext cx="11663234" cy="5251561"/>
          </a:xfrm>
        </p:spPr>
        <p:txBody>
          <a:bodyPr/>
          <a:lstStyle/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b="1" dirty="0" err="1" smtClean="0">
                <a:solidFill>
                  <a:srgbClr val="C00000"/>
                </a:solidFill>
              </a:rPr>
              <a:t>torchvision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package consists </a:t>
            </a:r>
            <a:r>
              <a:rPr lang="en-US" altLang="ko-KR" dirty="0"/>
              <a:t>of popular datasets, model architectures, and common image transformations for computer vision.</a:t>
            </a:r>
            <a:endParaRPr lang="en-US" altLang="ko-KR" dirty="0" smtClean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b="1" dirty="0" err="1" smtClean="0">
                <a:solidFill>
                  <a:srgbClr val="C00000"/>
                </a:solidFill>
              </a:rPr>
              <a:t>torchvision.transforms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lang="en-US" altLang="ko-KR" dirty="0" smtClean="0"/>
              <a:t>provides common image transforms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lang="en-US" altLang="ko-KR" dirty="0" smtClean="0"/>
              <a:t>transforms can be chained together using </a:t>
            </a:r>
            <a:r>
              <a:rPr lang="en-US" altLang="ko-KR" b="1" dirty="0" err="1" smtClean="0">
                <a:solidFill>
                  <a:srgbClr val="C00000"/>
                </a:solidFill>
              </a:rPr>
              <a:t>torchvision.transforms.Compose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lang="en-US" altLang="ko-KR" dirty="0" smtClean="0">
                <a:hlinkClick r:id="rId3"/>
              </a:rPr>
              <a:t>Various torchvision transformations</a:t>
            </a:r>
            <a:endParaRPr lang="en-US" altLang="ko-KR" dirty="0" smtClean="0"/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endParaRPr lang="en-US" altLang="ko-KR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8471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What is </a:t>
            </a:r>
            <a:r>
              <a:rPr kumimoji="1" lang="en-US" altLang="ko-KR" sz="3600" b="1" dirty="0" err="1" smtClean="0">
                <a:solidFill>
                  <a:srgbClr val="1E3DB4"/>
                </a:solidFill>
              </a:rPr>
              <a:t>PyTorch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?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085303"/>
            <a:ext cx="11491784" cy="5251561"/>
          </a:xfrm>
        </p:spPr>
        <p:txBody>
          <a:bodyPr/>
          <a:lstStyle/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PyTorch</a:t>
            </a:r>
            <a:endParaRPr kumimoji="1" lang="en-US" altLang="ko-KR" dirty="0"/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/>
              <a:t>P</a:t>
            </a:r>
            <a:r>
              <a:rPr kumimoji="1" lang="en-US" altLang="ko-KR" dirty="0" smtClean="0"/>
              <a:t>ython based deep learning library for researching and developing deep learning models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/>
              <a:t>O</a:t>
            </a:r>
            <a:r>
              <a:rPr kumimoji="1" lang="en-US" altLang="ko-KR" dirty="0" smtClean="0"/>
              <a:t>rigin from </a:t>
            </a:r>
            <a:r>
              <a:rPr kumimoji="1" lang="en-US" altLang="ko-KR" dirty="0" err="1" smtClean="0"/>
              <a:t>lua</a:t>
            </a:r>
            <a:r>
              <a:rPr kumimoji="1" lang="en-US" altLang="ko-KR" dirty="0" smtClean="0"/>
              <a:t>-based deep learning library, Torch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Written by native python language</a:t>
            </a:r>
            <a:br>
              <a:rPr kumimoji="1" lang="en-US" altLang="ko-KR" dirty="0" smtClean="0"/>
            </a:br>
            <a:r>
              <a:rPr kumimoji="1" lang="en-US" altLang="ko-KR" dirty="0" smtClean="0"/>
              <a:t>(</a:t>
            </a:r>
            <a:r>
              <a:rPr kumimoji="1" lang="en-US" altLang="ko-KR" dirty="0"/>
              <a:t>Not a simple set of wrapper to support </a:t>
            </a:r>
            <a:r>
              <a:rPr kumimoji="1" lang="en-US" altLang="ko-KR" dirty="0" smtClean="0"/>
              <a:t>Python</a:t>
            </a:r>
            <a:r>
              <a:rPr kumimoji="1" lang="en-US" altLang="ko-KR" dirty="0"/>
              <a:t>)</a:t>
            </a:r>
            <a:endParaRPr kumimoji="1" lang="en-US" altLang="ko-KR" dirty="0" smtClean="0"/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Actively used at Facebook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/>
              <a:t>E</a:t>
            </a:r>
            <a:r>
              <a:rPr kumimoji="1" lang="en-US" altLang="ko-KR" dirty="0" smtClean="0"/>
              <a:t>ssentially a GPU enabled version for </a:t>
            </a:r>
            <a:r>
              <a:rPr kumimoji="1" lang="en-US" altLang="ko-KR" dirty="0" err="1" smtClean="0"/>
              <a:t>NumPy</a:t>
            </a:r>
            <a:r>
              <a:rPr kumimoji="1" lang="en-US" altLang="ko-KR" dirty="0"/>
              <a:t> </a:t>
            </a:r>
            <a:r>
              <a:rPr kumimoji="1" lang="en-US" altLang="ko-KR" dirty="0" smtClean="0"/>
              <a:t>with higher-level functionality for building and training deep neural networks</a:t>
            </a:r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4</a:t>
            </a:fld>
            <a:endParaRPr kumimoji="1"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22815"/>
            <a:ext cx="2572436" cy="51346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6275" y="1022815"/>
            <a:ext cx="2763086" cy="60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97052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Transform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085303"/>
            <a:ext cx="11663234" cy="525156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Let’s </a:t>
            </a:r>
            <a:r>
              <a:rPr lang="en-US" altLang="ko-KR" dirty="0"/>
              <a:t>create three transforms:</a:t>
            </a:r>
          </a:p>
          <a:p>
            <a:pPr lvl="1">
              <a:lnSpc>
                <a:spcPct val="150000"/>
              </a:lnSpc>
              <a:buFont typeface=".AppleSystemUIFont" charset="-120"/>
              <a:buChar char="-"/>
            </a:pPr>
            <a:r>
              <a:rPr lang="en-US" altLang="ko-KR" b="1" dirty="0" smtClean="0"/>
              <a:t>Rescale</a:t>
            </a:r>
            <a:r>
              <a:rPr lang="en-US" altLang="ko-KR" dirty="0" smtClean="0"/>
              <a:t>: to scale the image</a:t>
            </a:r>
          </a:p>
          <a:p>
            <a:pPr lvl="1">
              <a:lnSpc>
                <a:spcPct val="150000"/>
              </a:lnSpc>
              <a:buFont typeface=".AppleSystemUIFont" charset="-120"/>
              <a:buChar char="-"/>
            </a:pPr>
            <a:r>
              <a:rPr lang="en-US" altLang="ko-KR" b="1" dirty="0" err="1" smtClean="0"/>
              <a:t>RandomCrop</a:t>
            </a:r>
            <a:r>
              <a:rPr lang="en-US" altLang="ko-KR" dirty="0" smtClean="0"/>
              <a:t>: to crop from image randomly. This is data augmentation.</a:t>
            </a:r>
          </a:p>
          <a:p>
            <a:pPr lvl="1">
              <a:lnSpc>
                <a:spcPct val="150000"/>
              </a:lnSpc>
              <a:buFont typeface=".AppleSystemUIFont" charset="-120"/>
              <a:buChar char="-"/>
            </a:pPr>
            <a:r>
              <a:rPr lang="en-US" altLang="ko-KR" b="1" dirty="0" err="1" smtClean="0"/>
              <a:t>ToTensor</a:t>
            </a:r>
            <a:r>
              <a:rPr lang="en-US" altLang="ko-KR" dirty="0" smtClean="0"/>
              <a:t>: to convert the </a:t>
            </a:r>
            <a:r>
              <a:rPr lang="en-US" altLang="ko-KR" dirty="0" err="1" smtClean="0"/>
              <a:t>numpy</a:t>
            </a:r>
            <a:r>
              <a:rPr lang="en-US" altLang="ko-KR" dirty="0" smtClean="0"/>
              <a:t> images to torch images </a:t>
            </a:r>
            <a:br>
              <a:rPr lang="en-US" altLang="ko-KR" dirty="0" smtClean="0"/>
            </a:br>
            <a:r>
              <a:rPr lang="en-US" altLang="ko-KR" dirty="0" smtClean="0"/>
              <a:t>(we need to swap axes)</a:t>
            </a:r>
          </a:p>
          <a:p>
            <a:pPr lvl="1">
              <a:lnSpc>
                <a:spcPct val="150000"/>
              </a:lnSpc>
              <a:buFont typeface=".AppleSystemUIFont" charset="-120"/>
              <a:buChar char="-"/>
            </a:pPr>
            <a:endParaRPr lang="en-US" altLang="ko-KR" dirty="0" smtClean="0"/>
          </a:p>
          <a:p>
            <a:pPr lvl="1">
              <a:lnSpc>
                <a:spcPct val="150000"/>
              </a:lnSpc>
              <a:buFont typeface=".AppleSystemUIFont" charset="-120"/>
              <a:buChar char="-"/>
            </a:pPr>
            <a:r>
              <a:rPr lang="en-US" altLang="ko-KR" dirty="0" smtClean="0"/>
              <a:t>We will implement </a:t>
            </a:r>
            <a:r>
              <a:rPr lang="en-US" altLang="ko-KR" b="1" i="1" dirty="0" smtClean="0"/>
              <a:t>__call__() </a:t>
            </a:r>
            <a:r>
              <a:rPr lang="en-US" altLang="ko-KR" dirty="0" smtClean="0"/>
              <a:t>method so the transform need not be passed </a:t>
            </a:r>
            <a:r>
              <a:rPr lang="en-US" altLang="ko-KR" dirty="0" err="1" smtClean="0"/>
              <a:t>everytime</a:t>
            </a:r>
            <a:r>
              <a:rPr lang="en-US" altLang="ko-KR" dirty="0" smtClean="0"/>
              <a:t> it's called.</a:t>
            </a:r>
            <a:endParaRPr lang="en-US" altLang="ko-KR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59324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97052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err="1" smtClean="0">
                <a:solidFill>
                  <a:srgbClr val="1E3DB4"/>
                </a:solidFill>
              </a:rPr>
              <a:t>transforms.py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41</a:t>
            </a:fld>
            <a:endParaRPr kumimoji="1" lang="ko-KR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추가 기능 3" title="Code Presenter Pro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5904124"/>
                  </p:ext>
                </p:extLst>
              </p:nvPr>
            </p:nvGraphicFramePr>
            <p:xfrm>
              <a:off x="395416" y="1133474"/>
              <a:ext cx="11491784" cy="511016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4" name="추가 기능 3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416" y="1133474"/>
                <a:ext cx="11491784" cy="51101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34739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97052"/>
            <a:ext cx="10958384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Apply transforms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42</a:t>
            </a:fld>
            <a:endParaRPr kumimoji="1" lang="ko-KR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추가 기능 3" title="Code Presenter Pro"/>
              <p:cNvGraphicFramePr>
                <a:graphicFrameLocks noGrp="1"/>
              </p:cNvGraphicFramePr>
              <p:nvPr/>
            </p:nvGraphicFramePr>
            <p:xfrm>
              <a:off x="395416" y="1133474"/>
              <a:ext cx="11491784" cy="511016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4" name="추가 기능 3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416" y="1133474"/>
                <a:ext cx="11491784" cy="51101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70953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97052"/>
            <a:ext cx="10958384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Iterate through dataset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43</a:t>
            </a:fld>
            <a:endParaRPr kumimoji="1" lang="ko-KR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추가 기능 3" title="Code Presenter Pro"/>
              <p:cNvGraphicFramePr>
                <a:graphicFrameLocks noGrp="1"/>
              </p:cNvGraphicFramePr>
              <p:nvPr/>
            </p:nvGraphicFramePr>
            <p:xfrm>
              <a:off x="395416" y="1133474"/>
              <a:ext cx="11491784" cy="511016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4" name="추가 기능 3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416" y="1133474"/>
                <a:ext cx="11491784" cy="51101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31430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97052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err="1" smtClean="0">
                <a:solidFill>
                  <a:srgbClr val="1E3DB4"/>
                </a:solidFill>
              </a:rPr>
              <a:t>Dataloader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085303"/>
            <a:ext cx="11663234" cy="525156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Simple for loop can not make </a:t>
            </a:r>
            <a:r>
              <a:rPr lang="mr-IN" altLang="ko-KR" dirty="0" smtClean="0"/>
              <a:t>…</a:t>
            </a:r>
            <a:endParaRPr lang="en-US" altLang="ko-KR" dirty="0" smtClean="0"/>
          </a:p>
          <a:p>
            <a:pPr lvl="1">
              <a:lnSpc>
                <a:spcPct val="150000"/>
              </a:lnSpc>
              <a:buFont typeface=".AppleSystemUIFont" charset="-120"/>
              <a:buChar char="-"/>
            </a:pPr>
            <a:r>
              <a:rPr lang="en-US" altLang="ko-KR" b="1" dirty="0" smtClean="0"/>
              <a:t>Batching</a:t>
            </a:r>
            <a:r>
              <a:rPr lang="en-US" altLang="ko-KR" dirty="0" smtClean="0"/>
              <a:t> the data</a:t>
            </a:r>
          </a:p>
          <a:p>
            <a:pPr lvl="1">
              <a:lnSpc>
                <a:spcPct val="150000"/>
              </a:lnSpc>
              <a:buFont typeface=".AppleSystemUIFont" charset="-120"/>
              <a:buChar char="-"/>
            </a:pPr>
            <a:r>
              <a:rPr lang="en-US" altLang="ko-KR" b="1" dirty="0" smtClean="0"/>
              <a:t>Shuffling</a:t>
            </a:r>
            <a:r>
              <a:rPr lang="en-US" altLang="ko-KR" dirty="0" smtClean="0"/>
              <a:t> the data</a:t>
            </a:r>
          </a:p>
          <a:p>
            <a:pPr lvl="1">
              <a:lnSpc>
                <a:spcPct val="150000"/>
              </a:lnSpc>
              <a:buFont typeface=".AppleSystemUIFont" charset="-120"/>
              <a:buChar char="-"/>
            </a:pPr>
            <a:r>
              <a:rPr lang="en-US" altLang="ko-KR" dirty="0" smtClean="0"/>
              <a:t>Load the data in parallel using </a:t>
            </a:r>
            <a:r>
              <a:rPr lang="en-US" altLang="ko-KR" b="1" dirty="0" smtClean="0"/>
              <a:t>multiprocessing</a:t>
            </a:r>
            <a:r>
              <a:rPr lang="en-US" altLang="ko-KR" dirty="0" smtClean="0"/>
              <a:t> workers</a:t>
            </a:r>
          </a:p>
          <a:p>
            <a:pPr>
              <a:lnSpc>
                <a:spcPct val="150000"/>
              </a:lnSpc>
            </a:pPr>
            <a:r>
              <a:rPr lang="en-US" altLang="ko-KR" b="1" dirty="0" err="1" smtClean="0">
                <a:solidFill>
                  <a:srgbClr val="C00000"/>
                </a:solidFill>
              </a:rPr>
              <a:t>torch.utils.data.Dataloader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  <a:buFont typeface=".AppleSystemUIFont" charset="-120"/>
              <a:buChar char="-"/>
            </a:pPr>
            <a:r>
              <a:rPr lang="en-US" altLang="ko-KR" dirty="0" smtClean="0"/>
              <a:t>An Iterator. </a:t>
            </a:r>
          </a:p>
          <a:p>
            <a:pPr lvl="1">
              <a:lnSpc>
                <a:spcPct val="150000"/>
              </a:lnSpc>
              <a:buFont typeface=".AppleSystemUIFont" charset="-120"/>
              <a:buChar char="-"/>
            </a:pPr>
            <a:r>
              <a:rPr lang="en-US" altLang="ko-KR" dirty="0"/>
              <a:t>Combines a dataset and a sampler, and provides single- or multi-process iterators over the dataset.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45107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97052"/>
            <a:ext cx="10958384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Using </a:t>
            </a:r>
            <a:r>
              <a:rPr kumimoji="1" lang="en-US" altLang="ko-KR" sz="3600" b="1" dirty="0" err="1" smtClean="0">
                <a:solidFill>
                  <a:srgbClr val="1E3DB4"/>
                </a:solidFill>
              </a:rPr>
              <a:t>Dataloader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45</a:t>
            </a:fld>
            <a:endParaRPr kumimoji="1" lang="ko-KR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추가 기능 3" title="Code Presenter Pro"/>
              <p:cNvGraphicFramePr>
                <a:graphicFrameLocks noGrp="1"/>
              </p:cNvGraphicFramePr>
              <p:nvPr/>
            </p:nvGraphicFramePr>
            <p:xfrm>
              <a:off x="395416" y="1133474"/>
              <a:ext cx="11491784" cy="511016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4" name="추가 기능 3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416" y="1133474"/>
                <a:ext cx="11491784" cy="51101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05607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Summary &amp; Afterword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827904"/>
            <a:ext cx="11491784" cy="5893571"/>
          </a:xfrm>
        </p:spPr>
        <p:txBody>
          <a:bodyPr>
            <a:normAutofit/>
          </a:bodyPr>
          <a:lstStyle/>
          <a:p>
            <a:pPr marL="342900" lvl="1" indent="-342900" latinLnBrk="0">
              <a:lnSpc>
                <a:spcPct val="150000"/>
              </a:lnSpc>
              <a:spcBef>
                <a:spcPts val="0"/>
              </a:spcBef>
            </a:pPr>
            <a:endParaRPr lang="en-US" altLang="ko-KR" dirty="0" smtClean="0"/>
          </a:p>
          <a:p>
            <a:pPr marL="342900" lvl="1" indent="-342900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dirty="0" smtClean="0"/>
              <a:t>we </a:t>
            </a:r>
            <a:r>
              <a:rPr lang="en-US" altLang="ko-KR" dirty="0"/>
              <a:t>have seen how to write and use datasets, transforms and </a:t>
            </a:r>
            <a:r>
              <a:rPr lang="en-US" altLang="ko-KR" dirty="0" err="1"/>
              <a:t>dataloader</a:t>
            </a:r>
            <a:r>
              <a:rPr lang="en-US" altLang="ko-KR" dirty="0"/>
              <a:t>. </a:t>
            </a:r>
            <a:endParaRPr kumimoji="1" lang="en-US" altLang="ko-KR" dirty="0" smtClean="0"/>
          </a:p>
          <a:p>
            <a:pPr marL="342900" lvl="1" indent="-342900"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dirty="0" smtClean="0">
              <a:solidFill>
                <a:srgbClr val="C00000"/>
              </a:solidFill>
            </a:endParaRPr>
          </a:p>
          <a:p>
            <a:pPr marL="342900" lvl="1" indent="-342900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 err="1" smtClean="0">
                <a:solidFill>
                  <a:srgbClr val="C00000"/>
                </a:solidFill>
              </a:rPr>
              <a:t>Torchvision</a:t>
            </a:r>
            <a:r>
              <a:rPr kumimoji="1" lang="en-US" altLang="ko-KR" dirty="0" smtClean="0">
                <a:solidFill>
                  <a:srgbClr val="C00000"/>
                </a:solidFill>
              </a:rPr>
              <a:t> </a:t>
            </a:r>
            <a:r>
              <a:rPr kumimoji="1" lang="en-US" altLang="ko-KR" dirty="0" smtClean="0"/>
              <a:t>package </a:t>
            </a:r>
            <a:r>
              <a:rPr lang="en-US" altLang="ko-KR" dirty="0"/>
              <a:t>provides some common datasets and transforms. </a:t>
            </a:r>
            <a:endParaRPr lang="en-US" altLang="ko-KR" dirty="0" smtClean="0"/>
          </a:p>
          <a:p>
            <a:pPr marL="342900" lvl="1" indent="-342900"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dirty="0" smtClean="0"/>
          </a:p>
          <a:p>
            <a:pPr marL="342900" lvl="1" indent="-342900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 smtClean="0"/>
              <a:t>You can use popular datasets (MNIST, COCO, LSUN, ImageNet-12, etc.) in </a:t>
            </a:r>
            <a:r>
              <a:rPr kumimoji="1" lang="en-US" altLang="ko-KR" b="1" dirty="0" err="1" smtClean="0">
                <a:solidFill>
                  <a:srgbClr val="C00000"/>
                </a:solidFill>
              </a:rPr>
              <a:t>torchvision.datasets</a:t>
            </a:r>
            <a:endParaRPr kumimoji="1" lang="en-US" altLang="ko-KR" b="1" dirty="0" smtClean="0">
              <a:solidFill>
                <a:srgbClr val="C00000"/>
              </a:solidFill>
            </a:endParaRPr>
          </a:p>
          <a:p>
            <a:pPr marL="342900" lvl="1" indent="-342900"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dirty="0" smtClean="0"/>
          </a:p>
          <a:p>
            <a:pPr marL="342900" lvl="1" indent="-342900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 smtClean="0"/>
              <a:t>You can load images from folder using </a:t>
            </a:r>
            <a:r>
              <a:rPr kumimoji="1" lang="en-US" altLang="ko-KR" b="1" dirty="0" err="1" smtClean="0">
                <a:solidFill>
                  <a:srgbClr val="C00000"/>
                </a:solidFill>
              </a:rPr>
              <a:t>torchvision.datasets.ImageFolder</a:t>
            </a:r>
            <a:endParaRPr kumimoji="1" lang="en-US" altLang="ko-KR" b="1" dirty="0" smtClean="0">
              <a:solidFill>
                <a:srgbClr val="C00000"/>
              </a:solidFill>
            </a:endParaRPr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dirty="0" smtClean="0"/>
              <a:t>SKT AI Course: Deep Learning Basics by Heung-Il Suk</a:t>
            </a:r>
            <a:endParaRPr kumimoji="1"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14135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148839"/>
            <a:ext cx="10515600" cy="1574999"/>
          </a:xfrm>
          <a:ln>
            <a:noFill/>
          </a:ln>
          <a:effectLst>
            <a:outerShdw blurRad="50800" dist="76200" dir="276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kumimoji="1" lang="en-US" altLang="ko-KR" sz="4000" b="1" dirty="0" smtClean="0">
                <a:solidFill>
                  <a:srgbClr val="222581"/>
                </a:solidFill>
              </a:rPr>
              <a:t>Implement </a:t>
            </a:r>
            <a:r>
              <a:rPr kumimoji="1" lang="en-US" altLang="ko-KR" sz="4000" b="1" dirty="0">
                <a:solidFill>
                  <a:srgbClr val="222581"/>
                </a:solidFill>
              </a:rPr>
              <a:t>Feed-Forward Neural Network with </a:t>
            </a:r>
            <a:r>
              <a:rPr kumimoji="1" lang="en-US" altLang="ko-KR" sz="4000" b="1" dirty="0" err="1" smtClean="0">
                <a:solidFill>
                  <a:srgbClr val="222581"/>
                </a:solidFill>
              </a:rPr>
              <a:t>PyTorch</a:t>
            </a:r>
            <a:endParaRPr kumimoji="1" lang="ko-KR" altLang="en-US" sz="4000" b="1" dirty="0">
              <a:solidFill>
                <a:srgbClr val="1E3DB4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6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Neural Networks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827904"/>
            <a:ext cx="11491784" cy="5893571"/>
          </a:xfrm>
        </p:spPr>
        <p:txBody>
          <a:bodyPr>
            <a:normAutofit/>
          </a:bodyPr>
          <a:lstStyle/>
          <a:p>
            <a:pPr marL="342900" lvl="1" indent="-342900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dirty="0" smtClean="0"/>
              <a:t>Neural </a:t>
            </a:r>
            <a:r>
              <a:rPr lang="en-US" altLang="ko-KR" dirty="0"/>
              <a:t>networks can be constructed using the </a:t>
            </a:r>
            <a:r>
              <a:rPr lang="en-US" altLang="ko-KR" b="1" dirty="0" err="1">
                <a:solidFill>
                  <a:srgbClr val="C00000"/>
                </a:solidFill>
              </a:rPr>
              <a:t>torch.nn</a:t>
            </a:r>
            <a:r>
              <a:rPr lang="en-US" altLang="ko-KR" dirty="0"/>
              <a:t> package.</a:t>
            </a:r>
            <a:endParaRPr kumimoji="1" lang="en-US" altLang="ko-KR" dirty="0" smtClean="0">
              <a:solidFill>
                <a:srgbClr val="C00000"/>
              </a:solidFill>
            </a:endParaRPr>
          </a:p>
          <a:p>
            <a:pPr marL="342900" lvl="1" indent="-342900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dirty="0"/>
              <a:t>An </a:t>
            </a:r>
            <a:r>
              <a:rPr lang="en-US" altLang="ko-KR" b="1" dirty="0" err="1">
                <a:solidFill>
                  <a:srgbClr val="C00000"/>
                </a:solidFill>
              </a:rPr>
              <a:t>nn.Module</a:t>
            </a:r>
            <a:r>
              <a:rPr lang="en-US" altLang="ko-KR" dirty="0"/>
              <a:t> contains layers, and a method </a:t>
            </a:r>
            <a:r>
              <a:rPr lang="en-US" altLang="ko-KR" b="1" i="1" dirty="0"/>
              <a:t>forward(input</a:t>
            </a:r>
            <a:r>
              <a:rPr lang="en-US" altLang="ko-KR" b="1" i="1" dirty="0" smtClean="0"/>
              <a:t>)</a:t>
            </a:r>
            <a:r>
              <a:rPr lang="en-US" altLang="ko-KR" dirty="0" smtClean="0"/>
              <a:t> that </a:t>
            </a:r>
            <a:r>
              <a:rPr lang="en-US" altLang="ko-KR" dirty="0"/>
              <a:t>returns the </a:t>
            </a:r>
            <a:r>
              <a:rPr lang="en-US" altLang="ko-KR" dirty="0" smtClean="0"/>
              <a:t>output </a:t>
            </a:r>
            <a:r>
              <a:rPr lang="en-US" altLang="ko-KR" dirty="0">
                <a:sym typeface="Wingdings"/>
              </a:rPr>
              <a:t> </a:t>
            </a:r>
            <a:r>
              <a:rPr lang="en-US" altLang="ko-KR" dirty="0" smtClean="0">
                <a:sym typeface="Wingdings"/>
                <a:hlinkClick r:id="rId3"/>
              </a:rPr>
              <a:t>torch.nn modules</a:t>
            </a:r>
            <a:endParaRPr kumimoji="1" lang="en-US" altLang="ko-KR" dirty="0" smtClean="0"/>
          </a:p>
          <a:p>
            <a:pPr marL="342900" lvl="1" indent="-342900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/>
              <a:t>A typical training procedure for a neural network is as follows:</a:t>
            </a:r>
          </a:p>
          <a:p>
            <a:pPr marL="914400" lvl="2" indent="-457200" latinLnBrk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en-US" altLang="ko-KR" b="1" dirty="0"/>
              <a:t>Define the neural network </a:t>
            </a:r>
            <a:r>
              <a:rPr kumimoji="1" lang="en-US" altLang="ko-KR" dirty="0"/>
              <a:t>that has some learnable parameters (or weights)</a:t>
            </a:r>
          </a:p>
          <a:p>
            <a:pPr marL="914400" lvl="2" indent="-457200" latinLnBrk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en-US" altLang="ko-KR" b="1" dirty="0"/>
              <a:t>Iterate over a dataset </a:t>
            </a:r>
            <a:r>
              <a:rPr kumimoji="1" lang="en-US" altLang="ko-KR" dirty="0"/>
              <a:t>of inputs</a:t>
            </a:r>
          </a:p>
          <a:p>
            <a:pPr marL="914400" lvl="2" indent="-457200" latinLnBrk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en-US" altLang="ko-KR" b="1" dirty="0"/>
              <a:t>Process </a:t>
            </a:r>
            <a:r>
              <a:rPr kumimoji="1" lang="en-US" altLang="ko-KR" dirty="0"/>
              <a:t>input through the network</a:t>
            </a:r>
          </a:p>
          <a:p>
            <a:pPr marL="914400" lvl="2" indent="-457200" latinLnBrk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en-US" altLang="ko-KR" dirty="0"/>
              <a:t>Compute the </a:t>
            </a:r>
            <a:r>
              <a:rPr kumimoji="1" lang="en-US" altLang="ko-KR" b="1" dirty="0"/>
              <a:t>loss</a:t>
            </a:r>
            <a:r>
              <a:rPr kumimoji="1" lang="en-US" altLang="ko-KR" dirty="0"/>
              <a:t> (how far is the output from being correct)</a:t>
            </a:r>
          </a:p>
          <a:p>
            <a:pPr marL="914400" lvl="2" indent="-457200" latinLnBrk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en-US" altLang="ko-KR" b="1" dirty="0"/>
              <a:t>Propagate gradients back </a:t>
            </a:r>
            <a:r>
              <a:rPr kumimoji="1" lang="en-US" altLang="ko-KR" dirty="0"/>
              <a:t>into the network’s parameters</a:t>
            </a:r>
          </a:p>
          <a:p>
            <a:pPr marL="914400" lvl="2" indent="-457200" latinLnBrk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en-US" altLang="ko-KR" b="1" dirty="0"/>
              <a:t>Update</a:t>
            </a:r>
            <a:r>
              <a:rPr kumimoji="1" lang="en-US" altLang="ko-KR" dirty="0"/>
              <a:t> the weights of the network, typically using a simple update rule</a:t>
            </a:r>
            <a:r>
              <a:rPr kumimoji="1" lang="en-US" altLang="ko-KR" dirty="0" smtClean="0"/>
              <a:t>: 	</a:t>
            </a:r>
            <a:r>
              <a:rPr kumimoji="1" lang="en-US" altLang="ko-KR" b="1" dirty="0" smtClean="0"/>
              <a:t>weight</a:t>
            </a:r>
            <a:r>
              <a:rPr kumimoji="1" lang="en-US" altLang="ko-KR" b="1" dirty="0"/>
              <a:t> = weight - </a:t>
            </a:r>
            <a:r>
              <a:rPr kumimoji="1" lang="en-US" altLang="ko-KR" b="1" dirty="0" err="1"/>
              <a:t>learning_rate</a:t>
            </a:r>
            <a:r>
              <a:rPr kumimoji="1" lang="en-US" altLang="ko-KR" b="1" dirty="0"/>
              <a:t> * gradient</a:t>
            </a:r>
          </a:p>
          <a:p>
            <a:pPr marL="342900" lvl="1" indent="-342900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/>
              <a:t/>
            </a:r>
            <a:br>
              <a:rPr kumimoji="1" lang="en-US" altLang="ko-KR" dirty="0"/>
            </a:br>
            <a:endParaRPr kumimoji="1" lang="en-US" altLang="ko-KR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dirty="0" smtClean="0"/>
              <a:t>SKT AI Course: Deep Learning Basics by Heung-Il Suk</a:t>
            </a:r>
            <a:endParaRPr kumimoji="1"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593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97052"/>
            <a:ext cx="10958384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Linear Regression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49</a:t>
            </a:fld>
            <a:endParaRPr kumimoji="1" lang="ko-KR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추가 기능 3" title="Code Presenter Pro"/>
              <p:cNvGraphicFramePr>
                <a:graphicFrameLocks noGrp="1"/>
              </p:cNvGraphicFramePr>
              <p:nvPr/>
            </p:nvGraphicFramePr>
            <p:xfrm>
              <a:off x="395416" y="1133474"/>
              <a:ext cx="11491784" cy="511016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4" name="추가 기능 3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416" y="1133474"/>
                <a:ext cx="11491784" cy="51101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293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What is </a:t>
            </a:r>
            <a:r>
              <a:rPr kumimoji="1" lang="en-US" altLang="ko-KR" sz="3600" b="1" dirty="0" err="1" smtClean="0">
                <a:solidFill>
                  <a:srgbClr val="1E3DB4"/>
                </a:solidFill>
              </a:rPr>
              <a:t>Tensorflow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?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085303"/>
            <a:ext cx="11491784" cy="5251561"/>
          </a:xfrm>
        </p:spPr>
        <p:txBody>
          <a:bodyPr/>
          <a:lstStyle/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Tensorflow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dirty="0"/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Deep learning library for researching, developing, and distributing </a:t>
            </a:r>
            <a:r>
              <a:rPr kumimoji="1" lang="en-US" altLang="ko-KR" dirty="0"/>
              <a:t>d</a:t>
            </a:r>
            <a:r>
              <a:rPr kumimoji="1" lang="en-US" altLang="ko-KR" dirty="0" smtClean="0"/>
              <a:t>eep learning models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/>
              <a:t>D</a:t>
            </a:r>
            <a:r>
              <a:rPr kumimoji="1" lang="en-US" altLang="ko-KR" dirty="0" smtClean="0"/>
              <a:t>eveloped by Google Brain and actively used at Google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/>
              <a:t>P</a:t>
            </a:r>
            <a:r>
              <a:rPr kumimoji="1" lang="en-US" altLang="ko-KR" dirty="0" smtClean="0"/>
              <a:t>rogramming language embedded within Python</a:t>
            </a:r>
            <a:br>
              <a:rPr kumimoji="1" lang="en-US" altLang="ko-KR" dirty="0" smtClean="0"/>
            </a:b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Tensorflow</a:t>
            </a:r>
            <a:r>
              <a:rPr kumimoji="1" lang="en-US" altLang="ko-KR" dirty="0" smtClean="0"/>
              <a:t> codes are complied into a graph by Python and then run by the </a:t>
            </a:r>
            <a:r>
              <a:rPr kumimoji="1" lang="en-US" altLang="ko-KR" dirty="0" err="1" smtClean="0"/>
              <a:t>Tensorflow</a:t>
            </a:r>
            <a:r>
              <a:rPr kumimoji="1" lang="en-US" altLang="ko-KR" dirty="0" smtClean="0"/>
              <a:t> execution engine)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5</a:t>
            </a:fld>
            <a:endParaRPr kumimoji="1"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582" y="1065816"/>
            <a:ext cx="1537818" cy="13106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3120" y="1270572"/>
            <a:ext cx="3134360" cy="90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157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97052"/>
            <a:ext cx="10958384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Feed Forward Neural Network (w/o optimizer)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50</a:t>
            </a:fld>
            <a:endParaRPr kumimoji="1" lang="ko-KR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추가 기능 3" title="Code Presenter Pro"/>
              <p:cNvGraphicFramePr>
                <a:graphicFrameLocks noGrp="1"/>
              </p:cNvGraphicFramePr>
              <p:nvPr/>
            </p:nvGraphicFramePr>
            <p:xfrm>
              <a:off x="395416" y="1133474"/>
              <a:ext cx="11491784" cy="511016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4" name="추가 기능 3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416" y="1133474"/>
                <a:ext cx="11491784" cy="51101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29233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97052"/>
            <a:ext cx="10958384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Feed Forward Neural Network (w/ optimizer)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51</a:t>
            </a:fld>
            <a:endParaRPr kumimoji="1" lang="ko-KR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추가 기능 3" title="Code Presenter Pro"/>
              <p:cNvGraphicFramePr>
                <a:graphicFrameLocks noGrp="1"/>
              </p:cNvGraphicFramePr>
              <p:nvPr/>
            </p:nvGraphicFramePr>
            <p:xfrm>
              <a:off x="395416" y="1133474"/>
              <a:ext cx="11491784" cy="511016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4" name="추가 기능 3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416" y="1133474"/>
                <a:ext cx="11491784" cy="51101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23308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Summary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827904"/>
            <a:ext cx="11491784" cy="5893571"/>
          </a:xfrm>
        </p:spPr>
        <p:txBody>
          <a:bodyPr>
            <a:normAutofit/>
          </a:bodyPr>
          <a:lstStyle/>
          <a:p>
            <a:pPr marL="342900" lvl="1" indent="-342900" latinLnBrk="0">
              <a:lnSpc>
                <a:spcPct val="150000"/>
              </a:lnSpc>
              <a:spcBef>
                <a:spcPts val="0"/>
              </a:spcBef>
            </a:pPr>
            <a:endParaRPr lang="en-US" altLang="ko-KR" dirty="0" smtClean="0"/>
          </a:p>
          <a:p>
            <a:pPr marL="342900" lvl="1" indent="-342900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dirty="0" smtClean="0"/>
              <a:t>we </a:t>
            </a:r>
            <a:r>
              <a:rPr lang="en-US" altLang="ko-KR" dirty="0"/>
              <a:t>have seen how to </a:t>
            </a:r>
            <a:r>
              <a:rPr lang="en-US" altLang="ko-KR" dirty="0" smtClean="0"/>
              <a:t>define model, loss, optimizer, and train.</a:t>
            </a:r>
          </a:p>
          <a:p>
            <a:pPr marL="342900" lvl="1" indent="-342900" latinLnBrk="0">
              <a:lnSpc>
                <a:spcPct val="150000"/>
              </a:lnSpc>
              <a:spcBef>
                <a:spcPts val="0"/>
              </a:spcBef>
            </a:pPr>
            <a:endParaRPr lang="en-US" altLang="ko-KR" dirty="0" smtClean="0"/>
          </a:p>
          <a:p>
            <a:pPr marL="342900" lvl="1" indent="-342900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dirty="0" err="1" smtClean="0"/>
              <a:t>PyTorch</a:t>
            </a:r>
            <a:r>
              <a:rPr lang="en-US" altLang="ko-KR" dirty="0" smtClean="0"/>
              <a:t> provides various options to train and define neural networks.</a:t>
            </a:r>
          </a:p>
          <a:p>
            <a:pPr marL="342900" lvl="1" indent="-342900" latinLnBrk="0">
              <a:lnSpc>
                <a:spcPct val="150000"/>
              </a:lnSpc>
              <a:spcBef>
                <a:spcPts val="0"/>
              </a:spcBef>
            </a:pPr>
            <a:endParaRPr lang="en-US" altLang="ko-KR" dirty="0"/>
          </a:p>
          <a:p>
            <a:pPr marL="342900" lvl="1" indent="-342900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dirty="0" smtClean="0"/>
              <a:t>More advance networks (CNN, RNN, GAN, </a:t>
            </a:r>
            <a:r>
              <a:rPr lang="mr-IN" altLang="ko-KR" dirty="0" smtClean="0"/>
              <a:t>…</a:t>
            </a:r>
            <a:r>
              <a:rPr lang="en-US" altLang="ko-KR" dirty="0" smtClean="0"/>
              <a:t> etc.) can be implemented in relatively readable and compact way in </a:t>
            </a:r>
            <a:r>
              <a:rPr lang="en-US" altLang="ko-KR" dirty="0" err="1" smtClean="0"/>
              <a:t>PyTorch</a:t>
            </a:r>
            <a:endParaRPr lang="en-US" altLang="ko-KR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dirty="0" smtClean="0"/>
              <a:t>SKT AI Course: Deep Learning Basics by Heung-Il Suk</a:t>
            </a:r>
            <a:endParaRPr kumimoji="1"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94348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Reference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827904"/>
            <a:ext cx="11491784" cy="5508961"/>
          </a:xfrm>
        </p:spPr>
        <p:txBody>
          <a:bodyPr>
            <a:normAutofit/>
          </a:bodyPr>
          <a:lstStyle/>
          <a:p>
            <a:pPr marL="0" lvl="1" indent="0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ko-KR" dirty="0"/>
              <a:t>[1] https://</a:t>
            </a:r>
            <a:r>
              <a:rPr kumimoji="1" lang="en-US" altLang="ko-KR" dirty="0" err="1" smtClean="0"/>
              <a:t>medium.com</a:t>
            </a:r>
            <a:r>
              <a:rPr kumimoji="1" lang="en-US" altLang="ko-KR" dirty="0" smtClean="0"/>
              <a:t>/towards-data-science/pytorch-vs-tensorflow-spotting-the-difference-25c75777377b</a:t>
            </a:r>
          </a:p>
          <a:p>
            <a:pPr marL="0" lvl="1" indent="0" latinLnBrk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ko-KR" dirty="0"/>
          </a:p>
          <a:p>
            <a:pPr marL="0" lvl="1" indent="0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ko-KR" dirty="0" smtClean="0"/>
              <a:t>[2</a:t>
            </a:r>
            <a:r>
              <a:rPr kumimoji="1" lang="en-US" altLang="ko-KR" dirty="0"/>
              <a:t>] https://</a:t>
            </a:r>
            <a:r>
              <a:rPr kumimoji="1" lang="en-US" altLang="ko-KR" dirty="0" err="1"/>
              <a:t>awni.github.io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pytorch-tensorflow</a:t>
            </a:r>
            <a:r>
              <a:rPr kumimoji="1" lang="en-US" altLang="ko-KR" dirty="0"/>
              <a:t>/?</a:t>
            </a:r>
            <a:r>
              <a:rPr kumimoji="1" lang="en-US" altLang="ko-KR" dirty="0" err="1" smtClean="0"/>
              <a:t>imm_mid</a:t>
            </a:r>
            <a:r>
              <a:rPr kumimoji="1" lang="en-US" altLang="ko-KR" dirty="0" smtClean="0"/>
              <a:t>=0f5a8c&amp;cmp=em-data-na-na-newsltr_ai_20170828</a:t>
            </a:r>
          </a:p>
          <a:p>
            <a:pPr marL="0" lvl="1" indent="0" latinLnBrk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ko-KR" dirty="0"/>
          </a:p>
          <a:p>
            <a:pPr marL="0" lvl="1" indent="0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ko-KR" dirty="0"/>
              <a:t>[3] https://</a:t>
            </a:r>
            <a:r>
              <a:rPr kumimoji="1" lang="en-US" altLang="ko-KR" dirty="0" err="1" smtClean="0"/>
              <a:t>github.com</a:t>
            </a:r>
            <a:r>
              <a:rPr kumimoji="1" lang="en-US" altLang="ko-KR" dirty="0" smtClean="0"/>
              <a:t>/</a:t>
            </a:r>
            <a:r>
              <a:rPr kumimoji="1" lang="en-US" altLang="ko-KR" dirty="0" err="1" smtClean="0"/>
              <a:t>yunjey</a:t>
            </a:r>
            <a:r>
              <a:rPr kumimoji="1" lang="en-US" altLang="ko-KR" dirty="0" smtClean="0"/>
              <a:t>/</a:t>
            </a:r>
            <a:r>
              <a:rPr kumimoji="1" lang="en-US" altLang="ko-KR" dirty="0" err="1" smtClean="0"/>
              <a:t>pytorch</a:t>
            </a:r>
            <a:r>
              <a:rPr kumimoji="1" lang="en-US" altLang="ko-KR" dirty="0" smtClean="0"/>
              <a:t>-tutorial</a:t>
            </a:r>
          </a:p>
          <a:p>
            <a:pPr marL="0" lvl="1" indent="0" latinLnBrk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ko-KR" dirty="0"/>
          </a:p>
          <a:p>
            <a:pPr marL="0" lvl="1" indent="0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ko-KR" dirty="0"/>
              <a:t>[4] https://</a:t>
            </a:r>
            <a:r>
              <a:rPr kumimoji="1" lang="en-US" altLang="ko-KR" dirty="0" err="1"/>
              <a:t>chsasank.github.io</a:t>
            </a:r>
            <a:r>
              <a:rPr kumimoji="1" lang="en-US" altLang="ko-KR" dirty="0" smtClean="0"/>
              <a:t>/</a:t>
            </a:r>
          </a:p>
          <a:p>
            <a:pPr marL="0" lvl="1" indent="0" latinLnBrk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ko-KR" dirty="0"/>
          </a:p>
          <a:p>
            <a:pPr marL="0" lvl="1" indent="0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ko-KR" dirty="0"/>
              <a:t>[5] https://</a:t>
            </a:r>
            <a:r>
              <a:rPr kumimoji="1" lang="en-US" altLang="ko-KR" dirty="0" err="1" smtClean="0"/>
              <a:t>www.youtube.com</a:t>
            </a:r>
            <a:r>
              <a:rPr kumimoji="1" lang="en-US" altLang="ko-KR" dirty="0" smtClean="0"/>
              <a:t>/</a:t>
            </a:r>
            <a:r>
              <a:rPr kumimoji="1" lang="en-US" altLang="ko-KR" dirty="0" err="1" smtClean="0"/>
              <a:t>watch?v</a:t>
            </a:r>
            <a:r>
              <a:rPr kumimoji="1" lang="en-US" altLang="ko-KR" dirty="0" smtClean="0"/>
              <a:t>=nbJ-2G2GXL0&amp;t=113s</a:t>
            </a:r>
          </a:p>
          <a:p>
            <a:pPr marL="0" lvl="1" indent="0" latinLnBrk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ko-KR" dirty="0"/>
          </a:p>
          <a:p>
            <a:pPr marL="0" lvl="1" indent="0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ko-KR" dirty="0"/>
              <a:t>[6] https://</a:t>
            </a:r>
            <a:r>
              <a:rPr kumimoji="1" lang="en-US" altLang="ko-KR" dirty="0" err="1"/>
              <a:t>github.com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llSourcell</a:t>
            </a:r>
            <a:r>
              <a:rPr kumimoji="1" lang="en-US" altLang="ko-KR" dirty="0"/>
              <a:t>/pytorch_in_5_minutes/blob/master/</a:t>
            </a:r>
            <a:r>
              <a:rPr kumimoji="1" lang="en-US" altLang="ko-KR" dirty="0" err="1"/>
              <a:t>demo.py</a:t>
            </a:r>
            <a:endParaRPr kumimoji="1" lang="en-US" altLang="ko-KR" dirty="0" smtClean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dirty="0" smtClean="0"/>
              <a:t>SKT AI Course: Deep Learning Basics by Heung-Il Suk</a:t>
            </a:r>
            <a:endParaRPr kumimoji="1"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68310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0108" y="793097"/>
            <a:ext cx="11491784" cy="5251561"/>
          </a:xfrm>
        </p:spPr>
        <p:txBody>
          <a:bodyPr/>
          <a:lstStyle/>
          <a:p>
            <a:pPr marL="514350" marR="0" lvl="0" indent="-51435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solidFill>
                <a:srgbClr val="222581"/>
              </a:solidFill>
            </a:endParaRPr>
          </a:p>
          <a:p>
            <a:pPr marL="514350" marR="0" lvl="0" indent="-51435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dirty="0" smtClean="0">
                <a:solidFill>
                  <a:srgbClr val="0020B4"/>
                </a:solidFill>
                <a:latin typeface="Cooper Black" charset="0"/>
                <a:ea typeface="Cooper Black" charset="0"/>
                <a:cs typeface="Cooper Black" charset="0"/>
              </a:rPr>
              <a:t>Thank you</a:t>
            </a:r>
          </a:p>
          <a:p>
            <a:pPr marL="514350" marR="0" lvl="0" indent="-51435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dirty="0" smtClean="0">
                <a:solidFill>
                  <a:srgbClr val="0020B4"/>
                </a:solidFill>
                <a:latin typeface="Cooper Black" charset="0"/>
                <a:ea typeface="Cooper Black" charset="0"/>
                <a:cs typeface="Cooper Black" charset="0"/>
              </a:rPr>
              <a:t>For your attention!!!</a:t>
            </a:r>
          </a:p>
          <a:p>
            <a:pPr marL="514350" marR="0" lvl="0" indent="-51435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1" dirty="0" smtClean="0">
                <a:latin typeface="Britannic Bold" charset="0"/>
                <a:ea typeface="Britannic Bold" charset="0"/>
                <a:cs typeface="Britannic Bold" charset="0"/>
              </a:rPr>
              <a:t>(Q &amp; A)</a:t>
            </a:r>
          </a:p>
          <a:p>
            <a:pPr marL="514350" marR="0" lvl="0" indent="-51435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err="1" smtClean="0">
                <a:solidFill>
                  <a:srgbClr val="DF227B"/>
                </a:solidFill>
                <a:latin typeface="Cooper Black" charset="0"/>
                <a:ea typeface="Cooper Black" charset="0"/>
                <a:cs typeface="Cooper Black" charset="0"/>
              </a:rPr>
              <a:t>hisuk</a:t>
            </a:r>
            <a:r>
              <a:rPr kumimoji="1" lang="en-US" altLang="ko-KR" dirty="0" smtClean="0">
                <a:solidFill>
                  <a:srgbClr val="DF227B"/>
                </a:solidFill>
                <a:latin typeface="Cooper Black" charset="0"/>
                <a:ea typeface="Cooper Black" charset="0"/>
                <a:cs typeface="Cooper Black" charset="0"/>
              </a:rPr>
              <a:t> (AT) </a:t>
            </a:r>
            <a:r>
              <a:rPr kumimoji="1" lang="en-US" altLang="ko-KR" dirty="0" err="1" smtClean="0">
                <a:solidFill>
                  <a:srgbClr val="DF227B"/>
                </a:solidFill>
                <a:latin typeface="Cooper Black" charset="0"/>
                <a:ea typeface="Cooper Black" charset="0"/>
                <a:cs typeface="Cooper Black" charset="0"/>
              </a:rPr>
              <a:t>korea.ac.kr</a:t>
            </a:r>
            <a:endParaRPr kumimoji="1" lang="en-US" altLang="ko-KR" dirty="0" smtClean="0">
              <a:solidFill>
                <a:srgbClr val="DF227B"/>
              </a:solidFill>
              <a:latin typeface="Cooper Black" charset="0"/>
              <a:ea typeface="Cooper Black" charset="0"/>
              <a:cs typeface="Cooper Black" charset="0"/>
            </a:endParaRPr>
          </a:p>
          <a:p>
            <a:pPr marL="514350" marR="0" lvl="0" indent="-51435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dirty="0" smtClean="0">
                <a:solidFill>
                  <a:srgbClr val="202481"/>
                </a:solidFill>
                <a:latin typeface="Courier" charset="0"/>
                <a:ea typeface="Courier" charset="0"/>
                <a:cs typeface="Courier" charset="0"/>
              </a:rPr>
              <a:t>http://</a:t>
            </a:r>
            <a:r>
              <a:rPr kumimoji="1" lang="en-US" altLang="ko-KR" sz="2400" dirty="0" err="1" smtClean="0">
                <a:solidFill>
                  <a:srgbClr val="202481"/>
                </a:solidFill>
                <a:latin typeface="Courier" charset="0"/>
                <a:ea typeface="Courier" charset="0"/>
                <a:cs typeface="Courier" charset="0"/>
              </a:rPr>
              <a:t>www.ku-milab.org</a:t>
            </a:r>
            <a:endParaRPr kumimoji="1" lang="ko-KR" altLang="en-US" sz="2400" dirty="0">
              <a:solidFill>
                <a:srgbClr val="20248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4303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Differences - Adoption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6</a:t>
            </a:fld>
            <a:endParaRPr kumimoji="1"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395416" y="922497"/>
            <a:ext cx="5580082" cy="5251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2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Tensorflow</a:t>
            </a:r>
            <a:endParaRPr kumimoji="1" lang="en-US" altLang="ko-KR" b="1" dirty="0" smtClean="0"/>
          </a:p>
          <a:p>
            <a:pPr lvl="1" latinLnBrk="0">
              <a:lnSpc>
                <a:spcPct val="2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Well documented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Large user pool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Many tutorials are available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Hundreds of implemented and trained models on </a:t>
            </a:r>
            <a:r>
              <a:rPr kumimoji="1" lang="en-US" altLang="ko-KR" dirty="0" err="1" smtClean="0"/>
              <a:t>github</a:t>
            </a:r>
            <a:endParaRPr kumimoji="1" lang="en-US" altLang="ko-KR" dirty="0" smtClean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6190276" y="922498"/>
            <a:ext cx="5580082" cy="5251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2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PyTorch</a:t>
            </a:r>
            <a:endParaRPr kumimoji="1" lang="en-US" altLang="ko-KR" b="1" dirty="0" smtClean="0"/>
          </a:p>
          <a:p>
            <a:pPr lvl="1" latinLnBrk="0">
              <a:lnSpc>
                <a:spcPct val="17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/>
              <a:t>Quickly getting its momentum</a:t>
            </a:r>
          </a:p>
          <a:p>
            <a:pPr lvl="1" latinLnBrk="0">
              <a:lnSpc>
                <a:spcPct val="17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/>
              <a:t>Still in beta version </a:t>
            </a:r>
            <a:r>
              <a:rPr kumimoji="1" lang="en-US" altLang="ko-KR" dirty="0" smtClean="0"/>
              <a:t>(v</a:t>
            </a:r>
            <a:r>
              <a:rPr kumimoji="1" lang="en-US" altLang="ko-KR" dirty="0"/>
              <a:t>. 0.2.0)</a:t>
            </a:r>
          </a:p>
          <a:p>
            <a:pPr lvl="1" latinLnBrk="0">
              <a:lnSpc>
                <a:spcPct val="17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/>
              <a:t>Nice documentation </a:t>
            </a:r>
          </a:p>
          <a:p>
            <a:pPr lvl="1" latinLnBrk="0">
              <a:lnSpc>
                <a:spcPct val="17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/>
              <a:t>O</a:t>
            </a:r>
            <a:r>
              <a:rPr kumimoji="1" lang="en-US" altLang="ko-KR" dirty="0" smtClean="0"/>
              <a:t>fficial tutorials</a:t>
            </a:r>
          </a:p>
          <a:p>
            <a:pPr lvl="1" latinLnBrk="0">
              <a:lnSpc>
                <a:spcPct val="17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Several </a:t>
            </a:r>
            <a:r>
              <a:rPr kumimoji="1" lang="en-US" altLang="ko-KR" dirty="0"/>
              <a:t>computer </a:t>
            </a:r>
            <a:r>
              <a:rPr kumimoji="1" lang="en-US" altLang="ko-KR" dirty="0" smtClean="0"/>
              <a:t>vision architectures </a:t>
            </a:r>
            <a:r>
              <a:rPr kumimoji="1" lang="en-US" altLang="ko-KR" dirty="0"/>
              <a:t>available</a:t>
            </a:r>
          </a:p>
        </p:txBody>
      </p:sp>
    </p:spTree>
    <p:extLst>
      <p:ext uri="{BB962C8B-B14F-4D97-AF65-F5344CB8AC3E}">
        <p14:creationId xmlns:p14="http://schemas.microsoft.com/office/powerpoint/2010/main" val="748954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Differences </a:t>
            </a:r>
            <a:r>
              <a:rPr kumimoji="1" lang="mr-IN" altLang="ko-KR" sz="3600" b="1" dirty="0" smtClean="0">
                <a:solidFill>
                  <a:srgbClr val="1E3DB4"/>
                </a:solidFill>
              </a:rPr>
              <a:t>–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 Graph definition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686958"/>
            <a:ext cx="5580082" cy="4148337"/>
          </a:xfrm>
        </p:spPr>
        <p:txBody>
          <a:bodyPr/>
          <a:lstStyle/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Tensorflow</a:t>
            </a:r>
            <a:endParaRPr kumimoji="1" lang="en-US" altLang="ko-KR" b="1" dirty="0" smtClean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b="1" dirty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Use </a:t>
            </a:r>
            <a:r>
              <a:rPr kumimoji="1" lang="en-US" altLang="ko-KR" b="1" dirty="0" smtClean="0"/>
              <a:t>Static graph </a:t>
            </a:r>
            <a:br>
              <a:rPr kumimoji="1" lang="en-US" altLang="ko-KR" b="1" dirty="0" smtClean="0"/>
            </a:br>
            <a:r>
              <a:rPr kumimoji="1" lang="en-US" altLang="ko-KR" dirty="0" smtClean="0"/>
              <a:t>(Graph </a:t>
            </a:r>
            <a:r>
              <a:rPr kumimoji="1" lang="en-US" altLang="ko-KR" dirty="0"/>
              <a:t>is defined before a model can </a:t>
            </a:r>
            <a:r>
              <a:rPr kumimoji="1" lang="en-US" altLang="ko-KR" dirty="0" smtClean="0"/>
              <a:t>run.)</a:t>
            </a:r>
            <a:br>
              <a:rPr kumimoji="1" lang="en-US" altLang="ko-KR" dirty="0" smtClean="0"/>
            </a:b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All communication is performed via </a:t>
            </a:r>
            <a:r>
              <a:rPr kumimoji="1" lang="en-US" altLang="ko-KR" b="1" dirty="0" err="1" smtClean="0"/>
              <a:t>tf.session</a:t>
            </a:r>
            <a:r>
              <a:rPr kumimoji="1" lang="en-US" altLang="ko-KR" dirty="0" smtClean="0"/>
              <a:t> and </a:t>
            </a:r>
            <a:r>
              <a:rPr kumimoji="1" lang="en-US" altLang="ko-KR" b="1" dirty="0" err="1" smtClean="0"/>
              <a:t>tf.Placeholder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Support limited dynamic inputs</a:t>
            </a:r>
            <a:endParaRPr kumimoji="1" lang="en-US" altLang="ko-KR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7</a:t>
            </a:fld>
            <a:endParaRPr kumimoji="1"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975498" y="1686958"/>
            <a:ext cx="5911702" cy="4767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PyTorch</a:t>
            </a:r>
            <a:endParaRPr kumimoji="1" lang="en-US" altLang="ko-KR" b="1" dirty="0" smtClean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Use </a:t>
            </a:r>
            <a:r>
              <a:rPr kumimoji="1" lang="en-US" altLang="ko-KR" b="1" dirty="0" smtClean="0"/>
              <a:t>Dynamic graph </a:t>
            </a:r>
            <a:br>
              <a:rPr kumimoji="1" lang="en-US" altLang="ko-KR" b="1" dirty="0" smtClean="0"/>
            </a:br>
            <a:r>
              <a:rPr kumimoji="1" lang="en-US" altLang="ko-KR" dirty="0" smtClean="0"/>
              <a:t>(Graphs can be defined, changed, and executed as model runs).</a:t>
            </a:r>
            <a:br>
              <a:rPr kumimoji="1" lang="en-US" altLang="ko-KR" dirty="0" smtClean="0"/>
            </a:b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Being</a:t>
            </a:r>
            <a:r>
              <a:rPr kumimoji="1" lang="en-US" altLang="ko-KR" b="1" dirty="0" smtClean="0"/>
              <a:t> tightly integrated with Python </a:t>
            </a:r>
            <a:r>
              <a:rPr kumimoji="1" lang="en-US" altLang="ko-KR" dirty="0" smtClean="0"/>
              <a:t>language, give more native and free way to work with models</a:t>
            </a:r>
            <a:br>
              <a:rPr kumimoji="1" lang="en-US" altLang="ko-KR" dirty="0" smtClean="0"/>
            </a:b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Dynamic neural net like RNNs can benefit from this dynamic approach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/>
          </a:p>
        </p:txBody>
      </p:sp>
      <p:sp>
        <p:nvSpPr>
          <p:cNvPr id="4" name="텍스트 상자 3"/>
          <p:cNvSpPr txBox="1"/>
          <p:nvPr/>
        </p:nvSpPr>
        <p:spPr>
          <a:xfrm>
            <a:off x="395416" y="13184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395416" y="1016389"/>
            <a:ext cx="11160164" cy="670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sz="2400" dirty="0" smtClean="0"/>
              <a:t>They are different in a way to define directed acyclic graph (DAG)</a:t>
            </a:r>
            <a:endParaRPr kumimoji="1"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628294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Differences </a:t>
            </a:r>
            <a:r>
              <a:rPr kumimoji="1" lang="mr-IN" altLang="ko-KR" sz="3600" b="1" dirty="0" smtClean="0">
                <a:solidFill>
                  <a:srgbClr val="1E3DB4"/>
                </a:solidFill>
              </a:rPr>
              <a:t>–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 Data loading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560767"/>
            <a:ext cx="5580082" cy="4625721"/>
          </a:xfrm>
        </p:spPr>
        <p:txBody>
          <a:bodyPr/>
          <a:lstStyle/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Tensorflow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Relatively not intuitive for data loading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Adding preprocessing code in parallel into </a:t>
            </a:r>
            <a:r>
              <a:rPr kumimoji="1" lang="en-US" altLang="ko-KR" dirty="0" err="1" smtClean="0"/>
              <a:t>Tensorflow</a:t>
            </a:r>
            <a:r>
              <a:rPr kumimoji="1" lang="en-US" altLang="ko-KR" dirty="0" smtClean="0"/>
              <a:t> graph is not straight-forward.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endParaRPr kumimoji="1" lang="en-US" altLang="ko-KR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8</a:t>
            </a:fld>
            <a:endParaRPr kumimoji="1"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975498" y="1560767"/>
            <a:ext cx="5911702" cy="4603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PyTorch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APIs for data loading are well designed.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endParaRPr kumimoji="1" lang="en-US" altLang="ko-KR" dirty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A data loader takes a dataset and produces an iterator over the dataset.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endParaRPr kumimoji="1" lang="en-US" altLang="ko-KR" dirty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Parallelizing data loading is simple.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94271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Differences </a:t>
            </a:r>
            <a:r>
              <a:rPr kumimoji="1" lang="mr-IN" altLang="ko-KR" sz="3600" b="1" dirty="0" smtClean="0">
                <a:solidFill>
                  <a:srgbClr val="1E3DB4"/>
                </a:solidFill>
              </a:rPr>
              <a:t>–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 Debugging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560767"/>
            <a:ext cx="5580082" cy="5508961"/>
          </a:xfrm>
        </p:spPr>
        <p:txBody>
          <a:bodyPr/>
          <a:lstStyle/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Tensorflow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Need to use a special debugging tool, </a:t>
            </a:r>
            <a:r>
              <a:rPr kumimoji="1" lang="en-US" altLang="ko-KR" b="1" dirty="0" err="1" smtClean="0"/>
              <a:t>tfdbg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b="1" dirty="0" err="1" smtClean="0"/>
              <a:t>tfdbg</a:t>
            </a:r>
            <a:r>
              <a:rPr kumimoji="1" lang="en-US" altLang="ko-KR" b="1" dirty="0" smtClean="0"/>
              <a:t> </a:t>
            </a:r>
            <a:r>
              <a:rPr kumimoji="1" lang="en-US" altLang="ko-KR" dirty="0" smtClean="0"/>
              <a:t>allows to evaluate </a:t>
            </a:r>
            <a:r>
              <a:rPr kumimoji="1" lang="en-US" altLang="ko-KR" dirty="0" err="1" smtClean="0"/>
              <a:t>tensorflow</a:t>
            </a:r>
            <a:r>
              <a:rPr kumimoji="1" lang="en-US" altLang="ko-KR" dirty="0" smtClean="0"/>
              <a:t> expressions at runtime and browse all tensors and operations in session scope</a:t>
            </a:r>
            <a:endParaRPr kumimoji="1" lang="en-US" altLang="ko-KR" b="1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9</a:t>
            </a:fld>
            <a:endParaRPr kumimoji="1"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975498" y="1583469"/>
            <a:ext cx="5911702" cy="4772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PyTorch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Graph is defined at runtime. 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endParaRPr kumimoji="1" lang="en-US" altLang="ko-KR" dirty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Can use your favorite Python debugging tools such as </a:t>
            </a:r>
            <a:r>
              <a:rPr kumimoji="1" lang="en-US" altLang="ko-KR" b="1" dirty="0" err="1" smtClean="0"/>
              <a:t>pdb</a:t>
            </a:r>
            <a:r>
              <a:rPr kumimoji="1" lang="en-US" altLang="ko-KR" b="1" dirty="0" smtClean="0"/>
              <a:t>, </a:t>
            </a:r>
            <a:r>
              <a:rPr kumimoji="1" lang="en-US" altLang="ko-KR" b="1" dirty="0" err="1" smtClean="0"/>
              <a:t>ipdb</a:t>
            </a:r>
            <a:r>
              <a:rPr kumimoji="1" lang="en-US" altLang="ko-KR" b="1" dirty="0" smtClean="0"/>
              <a:t>, </a:t>
            </a:r>
            <a:r>
              <a:rPr kumimoji="1" lang="en-US" altLang="ko-KR" b="1" dirty="0" err="1" smtClean="0"/>
              <a:t>Pycharm</a:t>
            </a:r>
            <a:r>
              <a:rPr kumimoji="1" lang="en-US" altLang="ko-KR" b="1" dirty="0" smtClean="0"/>
              <a:t> debuggers</a:t>
            </a:r>
            <a:r>
              <a:rPr kumimoji="1" lang="en-US" altLang="ko-KR" dirty="0" smtClean="0"/>
              <a:t>.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50927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webextensions/_rels/webextension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webextensions/_rels/webextension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webextensions/_rels/webextension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webextensions/_rels/webextension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webextensions/_rels/webextension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webextensions/_rels/webextension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webextensions/_rels/webextension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webextensions/_rels/webextension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webextensions/_rels/webextension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webextensions/_rels/webextension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webextensions/_rels/webextension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webextensions/_rels/webextension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webextensions/_rels/webextension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webextensions/webextension1.xml><?xml version="1.0" encoding="utf-8"?>
<we:webextension xmlns:we="http://schemas.microsoft.com/office/webextensions/webextension/2010/11" id="{4C7CAB4E-7AE1-0B46-AE73-DCABE8704F90}">
  <we:reference id="wa104379263" version="1.0.0.1" store="ko-KR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import torch\n\n    # 파이썬 리스트에서 초기화\n    tensor_from_list = torch.FloatTensor([[1,2,3],[-4,-5,-6]])\n    print(\&quot;tensor_from_list : \&quot;,tensor_from_list)\n\n    # 비어있는 텐서 1\n    zero_tensor = torch.zeros(2,3)\n    print(\&quot;zero_tensor : \&quot;,zero_tensor)\n\n    # 비어있는 텐서 2\n    empty_tensor = torch.IntTensor(2,3).zero_()\n    print(\&quot;empty tensor: \&quot;, empty_tensor)\n\n    # 끝에 _(under score)가 붙은 method는 텐서 자체를 변화(mutate)시킨다.\n    tensor_from_list.abs_()\n    print(\&quot;Apply .abs_(): \&quot;, tensor_from_list)\n\n    # 초기값이 주어지지 않은 텐서는 임의로 초기화된다.\n    uninitialized_tensor = torch.Tensor(2,3)\n    print(\&quot;uninitialized_tensor : \&quot;,uninitialized_tensor)\n\n    # [0,1) uniform distribution에서 초기화\n    random_tensor = torch.rand(2,3)\n    print(\&quot;random_tensor : \&quot;,random_tensor)\n\n    # N(0,1) Normal distribution에서 초기화\n    normal_tensor = torch.randn(2,3)\n    print(\&quot;normal_tensor : \&quot;,normal_tensor)\n\n    # ndarray에서 텐서 생성\n    ndarr = np.array([[1,2,3],[6,5,4]])\n    from_numpy_tensor = torch.from_numpy(ndarr)\n    print(\&quot;from_numpy_tensor : \&quot;, from_numpy_tensor)\n\n    # Tensor에서 ndarray 생성\n    from_tensor_ndarray = from_numpy_tensor.numpy()\n    print(\&quot;from_tensor_ndarray : \&quot;, from_tensor_ndarray)\n&quot;,&quot;ctags&quot;:{&quot;empty_tensor&quot;:[{&quot;linenum&quot;:&quot;12&quot;,&quot;signature&quot;:&quot;empty_tensor = torch.IntTensor(2,3).zero_()&quot;}],&quot;from_numpy_tensor&quot;:[{&quot;linenum&quot;:&quot;33&quot;,&quot;signature&quot;:&quot;from_numpy_tensor = torch.from_numpy(ndarr)&quot;}],&quot;from_tensor_ndarray&quot;:[{&quot;linenum&quot;:&quot;37&quot;,&quot;signature&quot;:&quot;from_tensor_ndarray = from_numpy_tensor.numpy()&quot;}],&quot;ndarr&quot;:[{&quot;linenum&quot;:&quot;32&quot;,&quot;signature&quot;:&quot;ndarr = np.array([[1,2,3],[6,5,4]])&quot;}],&quot;normal_tensor&quot;:[{&quot;linenum&quot;:&quot;28&quot;,&quot;signature&quot;:&quot;normal_tensor = torch.randn(2,3)&quot;}],&quot;random_tensor&quot;:[{&quot;linenum&quot;:&quot;24&quot;,&quot;signature&quot;:&quot;random_tensor = torch.rand(2,3)&quot;}],&quot;tensor_from_list&quot;:[{&quot;linenum&quot;:&quot;4&quot;,&quot;signature&quot;:&quot;tensor_from_list = torch.FloatTensor([[1,2,3],[-4,-5,-6]])&quot;}],&quot;uninitialized_tensor&quot;:[{&quot;linenum&quot;:&quot;20&quot;,&quot;signature&quot;:&quot;uninitialized_tensor = torch.Tensor(2,3)&quot;}],&quot;zero_tensor&quot;:[{&quot;linenum&quot;:&quot;8&quot;,&quot;signature&quot;:&quot;zero_tensor = torch.zeros(2,3)&quot;}]}}"/>
  </we:properties>
  <we:bindings/>
  <we:snapshot xmlns:r="http://schemas.openxmlformats.org/officeDocument/2006/relationships" r:embed="rId1"/>
</we:webextension>
</file>

<file path=ppt/webextensions/webextension10.xml><?xml version="1.0" encoding="utf-8"?>
<we:webextension xmlns:we="http://schemas.microsoft.com/office/webextensions/webextension/2010/11" id="{5E06F8EB-2F3B-5E44-B93C-59E4B4A1DBB6}">
  <we:reference id="wa104379263" version="1.0.0.1" store="ko-KR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from torch.utils.data import Dataset, DataLoader\nfrom skimage import io\nimport pandas as pd\nimport os\n\nclass FaceLandmarksDataset(Dataset):\n    \&quot;\&quot;\&quot;Face Landmarks dataset.\&quot;\&quot;\&quot;\n\n    def __init__(self, csv_file, root_dir, transform=None):\n        \&quot;\&quot;\&quot;\n        Args:\n            csv_file (string): Path to the csv file with annotations.\n            root_dir (string): Directory with all the images.\n            transform (callable, optional): Optional transform to be applied\n                on a sample.\n        \&quot;\&quot;\&quot;\n        self.landmarks_frame = pd.read_csv(csv_file)\n        self.root_dir = root_dir\n        self.transform = transform\n\n    def __len__(self):\n        return len(self.landmarks_frame)\n\n    def __getitem__(self, idx):\n        img_name = os.path.join(self.root_dir, self.landmarks_frame.ix[idx, 0])\n        image = io.imread(img_name)\n        landmarks = self.landmarks_frame.ix[idx, 1:].as_matrix().astype('float')\n        landmarks = landmarks.reshape(-1, 2)\n        sample = {'image': image, 'landmarks': landmarks}\n\n        if self.transform:\n            sample = self.transform(sample)\n\n        return sample&quot;,&quot;ctags&quot;:{&quot;FaceLandmarksDataset&quot;:[{&quot;linenum&quot;:&quot;6&quot;,&quot;signature&quot;:&quot;class FaceLandmarksDataset(Dataset):&quot;}],&quot;__getitem__&quot;:[{&quot;linenum&quot;:&quot;24&quot;,&quot;signature&quot;:&quot;FaceLandmarksDataset::__getitem__&quot;}],&quot;__init__&quot;:[{&quot;linenum&quot;:&quot;9&quot;,&quot;signature&quot;:&quot;FaceLandmarksDataset::__init__&quot;}],&quot;__len__&quot;:[{&quot;linenum&quot;:&quot;21&quot;,&quot;signature&quot;:&quot;FaceLandmarksDataset::__len__&quot;}]}}"/>
  </we:properties>
  <we:bindings/>
  <we:snapshot xmlns:r="http://schemas.openxmlformats.org/officeDocument/2006/relationships" r:embed="rId1"/>
</we:webextension>
</file>

<file path=ppt/webextensions/webextension11.xml><?xml version="1.0" encoding="utf-8"?>
<we:webextension xmlns:we="http://schemas.microsoft.com/office/webextensions/webextension/2010/11" id="{DB5B3C71-B3C6-884F-9509-554FEEA78CBE}">
  <we:reference id="wa104379263" version="1.0.0.1" store="ko-KR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from skimage import io, transform\nimport numpy as np\n\nclass Rescale(object):\n    \&quot;\&quot;\&quot;Rescale the image in a sample to a given size.\n\n    Args:\n        output_size (tuple or tuple): Desired output size. If tuple, output is\n            matched to output_size. If int, smaller of image edges is matched\n            to output_size keeping aspect ratio the same.\n    \&quot;\&quot;\&quot;\n\n    def __init__(self, output_size):\n        assert isinstance(output_size, (int, tuple))\n        self.output_size = output_size\n\n    def __call__(self, sample):\n        image, landmarks = sample['image'], sample['landmarks']\n\n        h, w = image.shape[:2]\n        if isinstance(self.output_size, int):\n            if h &gt; w:\n                new_h, new_w = self.output_size * h / w, self.output_size\n            else:\n                new_h, new_w = self.output_size, self.output_size * w / h\n        else:\n            new_h, new_w = self.output_size\n\n        new_h, new_w = int(new_h), int(new_w)\n\n        img = transform.resize(image, (new_h, new_w))\n\n        # h and w are swapped for landmarks because for images,\n        # x and y axes are axis 1 and 0 respectively\n        landmarks = landmarks * [new_w / w, new_h / h]\n\n        return {'image': img, 'landmarks': landmarks}\n\n\nclass RandomCrop(object):\n    \&quot;\&quot;\&quot;Crop randomly the image in a sample.\n\n    Args:\n        output_size (tuple or int): Desired output size. If int, square crop\n            is made.\n    \&quot;\&quot;\&quot;\n\n    def __init__(self, output_size):\n        assert isinstance(output_size, (int, tuple))\n        if isinstance(output_size, int):\n            self.output_size = (output_size, output_size)\n        else:\n            assert len(output_size) == 2\n            self.output_size = output_size\n\n    def __call__(self, sample):\n        image, landmarks = sample['image'], sample['landmarks']\n\n        h, w = image.shape[:2]\n        new_h, new_w = self.output_size\n\n        top = np.random.randint(0, h - new_h)\n        left = np.random.randint(0, w - new_w)\n\n        image = image[top: top + new_h,\n                      left: left + new_w]\n\n        landmarks = landmarks - [left, top]\n\n        return {'image': image, 'landmarks': landmarks}\n\n\nclass ToTensor(object):\n    \&quot;\&quot;\&quot;Convert ndarrays in sample to Tensors.\&quot;\&quot;\&quot;\n\n    def __call__(self, sample):\n        image, landmarks = sample['image'], sample['landmarks']\n \n        # swap color axis because\n        # numpy image: H x W x C\n        # torch image: C X H X W\n        image = image.transpose((2, 0, 1))\n        return {'image': torch.from_numpy(image),\n                'landmarks': torch.from_numpy(landmarks)}&quot;,&quot;ctags&quot;:{&quot;RandomCrop&quot;:[{&quot;linenum&quot;:&quot;40&quot;,&quot;signature&quot;:&quot;class RandomCrop(object):&quot;}],&quot;Rescale&quot;:[{&quot;linenum&quot;:&quot;4&quot;,&quot;signature&quot;:&quot;class Rescale(object):&quot;}],&quot;ToTensor&quot;:[{&quot;linenum&quot;:&quot;73&quot;,&quot;signature&quot;:&quot;class ToTensor(object):&quot;}],&quot;__call__&quot;:[{&quot;linenum&quot;:&quot;17&quot;,&quot;signature&quot;:&quot;Rescale::__call__&quot;},{&quot;linenum&quot;:&quot;56&quot;,&quot;signature&quot;:&quot;RandomCrop::__call__&quot;},{&quot;linenum&quot;:&quot;76&quot;,&quot;signature&quot;:&quot;ToTensor::__call__&quot;}],&quot;__init__&quot;:[{&quot;linenum&quot;:&quot;13&quot;,&quot;signature&quot;:&quot;Rescale::__init__&quot;},{&quot;linenum&quot;:&quot;48&quot;,&quot;signature&quot;:&quot;RandomCrop::__init__&quot;}]}}"/>
  </we:properties>
  <we:bindings/>
  <we:snapshot xmlns:r="http://schemas.openxmlformats.org/officeDocument/2006/relationships" r:embed="rId1"/>
</we:webextension>
</file>

<file path=ppt/webextensions/webextension12.xml><?xml version="1.0" encoding="utf-8"?>
<we:webextension xmlns:we="http://schemas.microsoft.com/office/webextensions/webextension/2010/11" id="{2F302B7D-AC40-3C40-AECA-D8A9BE26BCB1}">
  <we:reference id="wa104379263" version="1.0.0.1" store="ko-KR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''' 03. Transforms '''\n\nscale = Rescale(256)\ncrop = RandomCrop(128)\ncomposed = transforms.Compose([Rescale(256),\n                               RandomCrop(224)])\n\n# Apply each of the above transforms on sample.\nfig = plt.figure()\nsample = face_dataset[65]\nfor i, tsfrm in enumerate([scale, crop, composed]):\n    transformed_sample = tsfrm(sample)\n\n    ax = plt.subplot(1, 3, i + 1)\n    plt.tight_layout()\n    ax.set_title(type(tsfrm).__name__)\n    show_landmarks(**transformed_sample)\n\nplt.savefig('figure.png')\nelice_utils.send_image('figure.png')\nplt.clf()&quot;,&quot;ctags&quot;:{&quot;ax&quot;:[{&quot;linenum&quot;:&quot;14&quot;,&quot;signature&quot;:&quot;ax = plt.subplot(1, 3, i + 1)&quot;}],&quot;composed&quot;:[{&quot;linenum&quot;:&quot;5&quot;,&quot;signature&quot;:&quot;composed = transforms.Compose([Rescale(256),&quot;}],&quot;crop&quot;:[{&quot;linenum&quot;:&quot;4&quot;,&quot;signature&quot;:&quot;crop = RandomCrop(128)&quot;}],&quot;fig&quot;:[{&quot;linenum&quot;:&quot;9&quot;,&quot;signature&quot;:&quot;fig = plt.figure()&quot;}],&quot;sample&quot;:[{&quot;linenum&quot;:&quot;10&quot;,&quot;signature&quot;:&quot;sample = face_dataset[65]&quot;}],&quot;scale&quot;:[{&quot;linenum&quot;:&quot;3&quot;,&quot;signature&quot;:&quot;scale = Rescale(256)&quot;}],&quot;transformed_sample&quot;:[{&quot;linenum&quot;:&quot;12&quot;,&quot;signature&quot;:&quot;transformed_sample = tsfrm(sample)&quot;}]}}"/>
  </we:properties>
  <we:bindings/>
  <we:snapshot xmlns:r="http://schemas.openxmlformats.org/officeDocument/2006/relationships" r:embed="rId1"/>
</we:webextension>
</file>

<file path=ppt/webextensions/webextension13.xml><?xml version="1.0" encoding="utf-8"?>
<we:webextension xmlns:we="http://schemas.microsoft.com/office/webextensions/webextension/2010/11" id="{EB6CEF7E-4B1F-7042-97F2-F63D7B77772B}">
  <we:reference id="wa104379263" version="1.0.0.1" store="ko-KR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''' 04. Iterating through the dataset'''\n\ntransformed_dataset = FaceLandmarksDataset(csv_file='faces/face_landmarks.csv',\n                                           root_dir='faces/',\n                                           transform=transforms.Compose([\n                                               Rescale(256),\n                                               RandomCrop(224),\n                                               ToTensor()\n                                           ]))\n\nfor i in range(len(transformed_dataset)):\n    sample = transformed_dataset[i]\n\n    print(i, sample['image'].size(), sample['landmarks'].size())\n\n    if i == 3:\n        break&quot;,&quot;ctags&quot;:{&quot;root_dir&quot;:[{&quot;linenum&quot;:&quot;4&quot;,&quot;signature&quot;:&quot;root_dir='faces/',&quot;}],&quot;sample&quot;:[{&quot;linenum&quot;:&quot;12&quot;,&quot;signature&quot;:&quot;sample = transformed_dataset[i]&quot;}],&quot;transform&quot;:[{&quot;linenum&quot;:&quot;5&quot;,&quot;signature&quot;:&quot;transform=transforms.Compose([&quot;}],&quot;transformed_dataset&quot;:[{&quot;linenum&quot;:&quot;3&quot;,&quot;signature&quot;:&quot;transformed_dataset = FaceLandmarksDataset(csv_file='faces/face_landmarks.csv',&quot;}]}}"/>
  </we:properties>
  <we:bindings/>
  <we:snapshot xmlns:r="http://schemas.openxmlformats.org/officeDocument/2006/relationships" r:embed="rId1"/>
</we:webextension>
</file>

<file path=ppt/webextensions/webextension14.xml><?xml version="1.0" encoding="utf-8"?>
<we:webextension xmlns:we="http://schemas.microsoft.com/office/webextensions/webextension/2010/11" id="{CC9020AA-14EE-4045-AC7F-A784DCEBDEDA}">
  <we:reference id="wa104379263" version="1.0.0.1" store="ko-KR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''' 05. Using Dataloader '''\n\ndataloader = DataLoader(transformed_dataset, batch_size=4,\n                        shuffle=True, num_workers=4)\n\nfor i_batch, sample_batched in enumerate(dataloader):\n    print(i_batch, sample_batched['image'].size(),sample_batched['landmarks'].size())\n\n    # observe 4th batch and stop.\n    if i_batch == 3:\n        plt.figure()\n        show_landmarks_batch(sample_batched)\n\n        break&quot;,&quot;ctags&quot;:{&quot;dataloader&quot;:[{&quot;linenum&quot;:&quot;3&quot;,&quot;signature&quot;:&quot;dataloader = DataLoader(transformed_dataset, batch_size=4,&quot;}]}}"/>
  </we:properties>
  <we:bindings/>
  <we:snapshot xmlns:r="http://schemas.openxmlformats.org/officeDocument/2006/relationships" r:embed="rId1"/>
</we:webextension>
</file>

<file path=ppt/webextensions/webextension15.xml><?xml version="1.0" encoding="utf-8"?>
<we:webextension xmlns:we="http://schemas.microsoft.com/office/webextensions/webextension/2010/11" id="{AEB75A20-848F-1E42-9E90-55D429BA3402}">
  <we:reference id="wa104379263" version="1.0.0.1" store="ko-KR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import torch\nimport torch.nn as nn\nimport numpy as np\nimport matplotlib.pyplot as plt\nfrom torch.autograd import Variable\n\ndef LR():\n    \n    # Hyper Parameters\n    input_size = 1\n    output_size = 1\n    num_epochs = 60\n    learning_rate = 0.001\n\n    # Toy Dataset \n    x_train = np.array([[3.3], [4.4], [5.5], [6.71], [6.93], [4.168], \n                        [9.779], [6.182], [7.59], [2.167], [7.042], \n                        [10.791], [5.313], [7.997], [3.1]], dtype=np.float32)\n\n    y_train = np.array([[1.7], [2.76], [2.09], [3.19], [1.694], [1.573], \n                        [3.366], [2.596], [2.53], [1.221], [2.827], \n                        [3.465], [1.65], [2.904], [1.3]], dtype=np.float32)\n\n    # Linear Regression Model\n    class LinearRegression(nn.Module):\n        def __init__(self, input_size, output_size):\n            super(LinearRegression, self).__init__()\n            self.linear = nn.Linear(input_size, output_size)  \n\n        def forward(self, x):\n            out = self.linear(x)\n            return out\n\n    model = LinearRegression(input_size, output_size)\n\n    # Loss and Optimizer\n    criterion = nn.MSELoss()\n\n    # Train the Model \n    for epoch in range(num_epochs):\n        # Convert numpy array to torch Variable\n        inputs = Variable(torch.from_numpy(x_train))\n        targets = Variable(torch.from_numpy(y_train))\n\n        # Forward + Backward + Optimize  \n        model.zero_grad()\n        outputs = model(inputs)\n        loss = criterion(outputs, targets)\n        loss.backward()\n\n        # Update\n        for p in model.parameters():\n            p.data.sub_(p.grad.data * learning_rate)\n\n        if epoch%10 == 0:\n            print(\&quot;Model Parameter at {} epoch\&quot;.format(epoch+1))\n            for param in model.parameters():\n                print(param)\n\n        if (epoch+1) % 5 == 0:\n            print ('Epoch [%d/%d], Loss: %.4f' \n                   %(epoch+1, num_epochs, loss.data[0]))\n\n    # Plot the graph\n    predicted = model(Variable(torch.from_numpy(x_train))).data.numpy()\n    plt.plot(x_train, y_train, 'ro', label='Original data')\n    plt.plot(x_train, predicted, label='Fitted line')\n    plt.legend()\n    plt.savefig('figure.png')\n    elice_utils.send_image('figure.png')\n    plt.clf()\n\n    # Save the Model\n    torch.save(model.state_dict(), 'model.pkl')\n    \n    return\n&quot;,&quot;ctags&quot;:{&quot;LR&quot;:[{&quot;linenum&quot;:&quot;7&quot;,&quot;signature&quot;:&quot;def LR():&quot;}],&quot;LinearRegression&quot;:[{&quot;linenum&quot;:&quot;25&quot;,&quot;signature&quot;:&quot;LinearRegression&quot;}],&quot;__init__&quot;:[{&quot;linenum&quot;:&quot;26&quot;,&quot;signature&quot;:&quot;LR.LinearRegression::__init__&quot;}],&quot;forward&quot;:[{&quot;linenum&quot;:&quot;30&quot;,&quot;signature&quot;:&quot;LR.LinearRegression::forward&quot;}],&quot;inputs&quot;:[{&quot;linenum&quot;:&quot;42&quot;,&quot;signature&quot;:&quot;LR.LinearRegression::inputs&quot;}],&quot;loss&quot;:[{&quot;linenum&quot;:&quot;48&quot;,&quot;signature&quot;:&quot;LR.LinearRegression::loss&quot;}],&quot;outputs&quot;:[{&quot;linenum&quot;:&quot;47&quot;,&quot;signature&quot;:&quot;LR.LinearRegression::outputs&quot;}],&quot;targets&quot;:[{&quot;linenum&quot;:&quot;43&quot;,&quot;signature&quot;:&quot;LR.LinearRegression::targets&quot;}]}}"/>
  </we:properties>
  <we:bindings/>
  <we:snapshot xmlns:r="http://schemas.openxmlformats.org/officeDocument/2006/relationships" r:embed="rId1"/>
</we:webextension>
</file>

<file path=ppt/webextensions/webextension16.xml><?xml version="1.0" encoding="utf-8"?>
<we:webextension xmlns:we="http://schemas.microsoft.com/office/webextensions/webextension/2010/11" id="{7FFD030D-41DB-254F-92EC-A8A0460771AA}">
  <we:reference id="wa104379263" version="1.0.0.1" store="ko-KR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import torch\nimport torch.nn as nn\nimport torchvision.datasets as dsets\nimport torchvision.transforms as transforms\nfrom torch.autograd import Variable\n\n\n# Hyper Parameters \ninput_size = 784\nhidden_size = 500\nnum_classes = 10\nnum_epochs = 5\nbatch_size = 100\nlearning_rate = 0.001\n\n# MNIST Dataset \ntrain_dataset = dsets.MNIST(root='./data', \n                            train=True, \n                            transform=transforms.ToTensor(),  \n                            download=True)\n\ntest_dataset = dsets.MNIST(root='./data', \n                           train=False, \n                           transform=transforms.ToTensor())\n\n# Data Loader (Input Pipeline)\ntrain_loader = torch.utils.data.DataLoader(dataset=train_dataset, \n                                           batch_size=batch_size, \n                                           shuffle=True)\n\ntest_loader = torch.utils.data.DataLoader(dataset=test_dataset, \n                                          batch_size=batch_size, \n                                          shuffle=False)\n\n# Neural Network Model (1 hidden layer)\nclass Net(nn.Module):\n    def __init__(self, input_size, hidden_size, num_classes):\n        super(Net, self).__init__()\n        self.fc1 = nn.Linear(input_size, hidden_size) \n        self.relu = nn.ReLU()\n        self.fc2 = nn.Linear(hidden_size, num_classes)  \n    \n    def forward(self, x):\n        out = self.fc1(x)\n        out = self.relu(out)\n        out = self.fc2(out)\n        return out\n    \nnet = Net(input_size, hidden_size, num_classes)\nnet.cuda()   \n    \n# Loss\ncriterion = nn.CrossEntropyLoss()  \n\n# Train the Model\nfor epoch in range(num_epochs):\n    for i, (images, labels) in enumerate(train_loader):  \n        # Convert torch tensor to Variable\n        images = Variable(images.view(-1, 28*28).cuda())\n        labels = Variable((labels).cuda())\n        \n        # Forward + Backward + Optimize\n        optimizer.zero_grad()  # zero the gradient buffer\n        outputs = net(images)\n        loss = criterion(outputs, labels)\n        loss.backward()\n        \n        # Update\n        for p in net.parameters():\n            p.data.sub_(p.grad.data * learning_rate)\n    \n        if (i+1) % 100 == 0:\n            print ('Epoch [%d/%d], Step [%d/%d], Loss: %.4f' \n                   %(epoch+1, num_epochs, i+1, len(train_dataset)//batch_size, loss.data[0]))\n\n# Test the Model\ncorrect = 0\ntotal = 0\nfor images, labels in test_loader:\n    images = Variable(images.view(-1, 28*28)).cuda()\n    outputs = net(images)\n    _, predicted = torch.max(outputs.data, 1)\n    total += labels.size(0)\n    correct += (predicted.cpu() == labels).sum()\n\nprint('Accuracy of the network on the 10000 test images: %d %%' % (100 * correct / total))\n\n# Save the Model\ntorch.save(net.state_dict(), 'model.pkl')&quot;,&quot;ctags&quot;:{&quot;Net&quot;:[{&quot;linenum&quot;:&quot;36&quot;,&quot;signature&quot;:&quot;class Net(nn.Module):&quot;}],&quot;__init__&quot;:[{&quot;linenum&quot;:&quot;37&quot;,&quot;signature&quot;:&quot;Net::__init__&quot;}],&quot;batch_size&quot;:[{&quot;linenum&quot;:&quot;13&quot;,&quot;signature&quot;:&quot;batch_size = 100&quot;},{&quot;linenum&quot;:&quot;28&quot;,&quot;signature&quot;:&quot;batch_size=batch_size,&quot;},{&quot;linenum&quot;:&quot;32&quot;,&quot;signature&quot;:&quot;batch_size=batch_size,&quot;}],&quot;correct&quot;:[{&quot;linenum&quot;:&quot;77&quot;,&quot;signature&quot;:&quot;correct = 0&quot;}],&quot;criterion&quot;:[{&quot;linenum&quot;:&quot;53&quot;,&quot;signature&quot;:&quot;criterion = nn.CrossEntropyLoss()&quot;}],&quot;download&quot;:[{&quot;linenum&quot;:&quot;20&quot;,&quot;signature&quot;:&quot;download=True)&quot;}],&quot;forward&quot;:[{&quot;linenum&quot;:&quot;43&quot;,&quot;signature&quot;:&quot;Net::forward&quot;}],&quot;hidden_size&quot;:[{&quot;linenum&quot;:&quot;10&quot;,&quot;signature&quot;:&quot;hidden_size = 500&quot;}],&quot;images&quot;:[{&quot;linenum&quot;:&quot;80&quot;,&quot;signature&quot;:&quot;Net::images&quot;}],&quot;input_size&quot;:[{&quot;linenum&quot;:&quot;9&quot;,&quot;signature&quot;:&quot;input_size = 784&quot;}],&quot;learning_rate&quot;:[{&quot;linenum&quot;:&quot;14&quot;,&quot;signature&quot;:&quot;learning_rate = 0.001&quot;}],&quot;net&quot;:[{&quot;linenum&quot;:&quot;49&quot;,&quot;signature&quot;:&quot;net = Net(input_size, hidden_size, num_classes)&quot;}],&quot;num_classes&quot;:[{&quot;linenum&quot;:&quot;11&quot;,&quot;signature&quot;:&quot;num_classes = 10&quot;}],&quot;num_epochs&quot;:[{&quot;linenum&quot;:&quot;12&quot;,&quot;signature&quot;:&quot;num_epochs = 5&quot;}],&quot;outputs&quot;:[{&quot;linenum&quot;:&quot;81&quot;,&quot;signature&quot;:&quot;Net::outputs&quot;}],&quot;shuffle&quot;:[{&quot;linenum&quot;:&quot;29&quot;,&quot;signature&quot;:&quot;shuffle=True)&quot;},{&quot;linenum&quot;:&quot;33&quot;,&quot;signature&quot;:&quot;shuffle=False)&quot;}],&quot;test_dataset&quot;:[{&quot;linenum&quot;:&quot;22&quot;,&quot;signature&quot;:&quot;test_dataset = dsets.MNIST(root='./data',&quot;}],&quot;test_loader&quot;:[{&quot;linenum&quot;:&quot;31&quot;,&quot;signature&quot;:&quot;test_loader = torch.utils.data.DataLoader(dataset=test_dataset,&quot;}],&quot;total&quot;:[{&quot;linenum&quot;:&quot;78&quot;,&quot;signature&quot;:&quot;total = 0&quot;}],&quot;train&quot;:[{&quot;linenum&quot;:&quot;18&quot;,&quot;signature&quot;:&quot;train=True,&quot;},{&quot;linenum&quot;:&quot;23&quot;,&quot;signature&quot;:&quot;train=False,&quot;}],&quot;train_dataset&quot;:[{&quot;linenum&quot;:&quot;17&quot;,&quot;signature&quot;:&quot;train_dataset = dsets.MNIST(root='./data',&quot;}],&quot;train_loader&quot;:[{&quot;linenum&quot;:&quot;27&quot;,&quot;signature&quot;:&quot;train_loader = torch.utils.data.DataLoader(dataset=train_dataset,&quot;}],&quot;transform&quot;:[{&quot;linenum&quot;:&quot;19&quot;,&quot;signature&quot;:&quot;transform=transforms.ToTensor(),&quot;},{&quot;linenum&quot;:&quot;24&quot;,&quot;signature&quot;:&quot;transform=transforms.ToTensor())&quot;}]}}"/>
  </we:properties>
  <we:bindings/>
  <we:snapshot xmlns:r="http://schemas.openxmlformats.org/officeDocument/2006/relationships" r:embed="rId1"/>
</we:webextension>
</file>

<file path=ppt/webextensions/webextension17.xml><?xml version="1.0" encoding="utf-8"?>
<we:webextension xmlns:we="http://schemas.microsoft.com/office/webextensions/webextension/2010/11" id="{0B0F61A6-1748-8446-AA1D-64A75DB89384}">
  <we:reference id="wa104379263" version="1.0.0.1" store="ko-KR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import torch\nimport torch.nn as nn\nimport torchvision.datasets as dsets\nimport torchvision.transforms as transforms\nfrom torch.autograd import Variable\n\ndef FFNN():\n    # Hyper Parameters \n    input_size = 784\n    hidden_size = 500\n    num_classes = 10\n    num_epochs = 5\n    batch_size = 100\n    learning_rate = 0.001\n\n''' 0. Dataset setting '''\n\n    # MNIST Dataset \n    train_dataset = dsets.MNIST(root='./data', \n                                train=True, \n                                transform=transforms.ToTensor(),  \n                                download=True)\n\n    test_dataset = dsets.MNIST(root='./data', \n                               train=False, \n                               transform=transforms.ToTensor())\n\n    # Data Loader (Input Pipeline)\n    train_loader = torch.utils.data.DataLoader(dataset=train_dataset, \n                                               batch_size=batch_size, \n                                               shuffle=True)\n\n    test_loader = torch.utils.data.DataLoader(dataset=test_dataset, \n                                              batch_size=batch_size, \n                                              shuffle=False)\n\n''' 1. Define Neural Network '''\n\n    # Neural Network Model (1 hidden layer)\n    class Net(nn.Module):\n        def __init__(self, input_size, hidden_size, num_classes):\n            super(Net, self).__init__()\n            self.fc1 = nn.Linear(input_size, hidden_size) \n            self.relu = nn.ReLU()\n            self.fc2 = nn.Linear(hidden_size, num_classes)  \n\n        def forward(self, x):\n            out = self.fc1(x)\n            out = self.relu(out)\n            out = self.fc2(out)\n            return out\n\n    net = Net(input_size, hidden_size, num_classes)\n    \n    print(\&quot;Network Architecture : \&quot;, net)\n    print(\&quot;Learnable Parameters of a model : \&quot;, net.parameters())\n    net.cuda()   \n\n''' 2. Loss Function and Optimizer '''\n    # Loss and Optimizer\n    criterion = nn.CrossEntropyLoss()  \n    optimizer = torch.optim.Adam(net.parameters(), lr=learning_rate)  \n\n''' 3. Training (Backprop) '''\n    # Train the Model\n    for epoch in range(num_epochs):\n        for i, (images, labels) in enumerate(train_loader):  \n            # Convert torch tensor to Variable\n            images = Variable(images.view(-1, 28*28).cuda())\n            labels = Variable(labels.cuda())\n\n            # Forward + Backward + Optimize\n            optimizer.zero_grad()  # zero the gradient buffer\n            outputs = net(images)\n            loss = criterion(outputs, labels)\n            loss.backward()\n            \n''' 4. Update Weights '''\n            optimizer.step()\n\n            if (i+1) % 100 == 0:\n                print ('Epoch [%d/%d], Step [%d/%d], Loss: %.4f' \n                       %(epoch+1, num_epochs, i+1, len(train_dataset)//batch_size, loss.data[0]))\n\n    # Test the Model\n    correct = 0\n    total = 0\n    for images, labels in test_loader:\n        images = Variable(images.view(-1, 28*28)).cuda()\n        outputs = net(images)\n        _, predicted = torch.max(outputs.data, 1)\n        total += labels.size(0)\n        correct += (predicted.cpu() == labels).sum()\n\n    print('Accuracy of the network on the 10000 test images: %d %%' % (100 * correct / total))\n\n    # Save the Model\n    torch.save(net.state_dict(), 'model.pkl')\n    \n    return&quot;,&quot;ctags&quot;:{&quot;FFNN&quot;:[{&quot;linenum&quot;:&quot;7&quot;,&quot;signature&quot;:&quot;def FFNN():&quot;}],&quot;Net&quot;:[{&quot;linenum&quot;:&quot;40&quot;,&quot;signature&quot;:&quot;class Net(nn.Module):&quot;}],&quot;__init__&quot;:[{&quot;linenum&quot;:&quot;41&quot;,&quot;signature&quot;:&quot;.Net::__init__&quot;}],&quot;batch_size&quot;:[{&quot;linenum&quot;:&quot;30&quot;,&quot;signature&quot;:&quot;batch_size=batch_size,&quot;},{&quot;linenum&quot;:&quot;34&quot;,&quot;signature&quot;:&quot;batch_size=batch_size,&quot;}],&quot;correct&quot;:[{&quot;linenum&quot;:&quot;86&quot;,&quot;signature&quot;:&quot;correct = 0&quot;}],&quot;criterion&quot;:[{&quot;linenum&quot;:&quot;61&quot;,&quot;signature&quot;:&quot;criterion = nn.CrossEntropyLoss()&quot;}],&quot;download&quot;:[{&quot;linenum&quot;:&quot;22&quot;,&quot;signature&quot;:&quot;download=True)&quot;}],&quot;forward&quot;:[{&quot;linenum&quot;:&quot;47&quot;,&quot;signature&quot;:&quot;.Net::forward&quot;}],&quot;images&quot;:[{&quot;linenum&quot;:&quot;89&quot;,&quot;signature&quot;:&quot;.Net::images&quot;}],&quot;net&quot;:[{&quot;linenum&quot;:&quot;53&quot;,&quot;signature&quot;:&quot;net = Net(input_size, hidden_size, num_classes)&quot;}],&quot;optimizer&quot;:[{&quot;linenum&quot;:&quot;62&quot;,&quot;signature&quot;:&quot;optimizer = torch.optim.Adam(net.parameters(), lr=learning_rate)&quot;}],&quot;outputs&quot;:[{&quot;linenum&quot;:&quot;90&quot;,&quot;signature&quot;:&quot;.Net::outputs&quot;}],&quot;shuffle&quot;:[{&quot;linenum&quot;:&quot;31&quot;,&quot;signature&quot;:&quot;shuffle=True)&quot;},{&quot;linenum&quot;:&quot;35&quot;,&quot;signature&quot;:&quot;shuffle=False)&quot;}],&quot;test_dataset&quot;:[{&quot;linenum&quot;:&quot;24&quot;,&quot;signature&quot;:&quot;test_dataset = dsets.MNIST(root='./data',&quot;}],&quot;test_loader&quot;:[{&quot;linenum&quot;:&quot;33&quot;,&quot;signature&quot;:&quot;test_loader = torch.utils.data.DataLoader(dataset=test_dataset,&quot;}],&quot;total&quot;:[{&quot;linenum&quot;:&quot;87&quot;,&quot;signature&quot;:&quot;total = 0&quot;}],&quot;train&quot;:[{&quot;linenum&quot;:&quot;20&quot;,&quot;signature&quot;:&quot;train=True,&quot;},{&quot;linenum&quot;:&quot;25&quot;,&quot;signature&quot;:&quot;train=False,&quot;}],&quot;train_dataset&quot;:[{&quot;linenum&quot;:&quot;19&quot;,&quot;signature&quot;:&quot;train_dataset = dsets.MNIST(root='./data',&quot;}],&quot;train_loader&quot;:[{&quot;linenum&quot;:&quot;29&quot;,&quot;signature&quot;:&quot;train_loader = torch.utils.data.DataLoader(dataset=train_dataset,&quot;}],&quot;transform&quot;:[{&quot;linenum&quot;:&quot;21&quot;,&quot;signature&quot;:&quot;transform=transforms.ToTensor(),&quot;},{&quot;linenum&quot;:&quot;26&quot;,&quot;signature&quot;:&quot;transform=transforms.ToTensor())&quot;}]}}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88B6A7C9-D4A9-2F47-B161-44F1A6980806}">
  <we:reference id="wa104379263" version="1.0.0.1" store="ko-KR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import torch\n\n    X = torch.randn(3,5)\n    print(\&quot;Original : \&quot;,X)\n\n    # Concatenation\n    concat_tensor_0 = torch.cat((X,X,X),0)\n    print(\&quot;Concat through axis 0 :\&quot;, concat_tensor_0)\n    concat_tensor_1 = torch.cat((X,X,X),1)\n    print(\&quot;Concat through axis 1 : \&quot;, concat_tensor_1)\n\n    # Chunking\n    chunk_tensor = torch.chunk(X,3,dim=0)\n    print(\&quot;chunk_tensor : \&quot;, chunk_tensor)\n\n    # Non-zero\n    eye_tensor = torch.eye(3,3)\n    nonzero_index = torch.nonzero(eye_tensor)\n    print(\&quot;nonzero_index : \&quot;, nonzero_index)\n\n    # Transpose\n    trans_tensor = torch.t(X)\n    print(\&quot;trans_tensor\&quot;, trans_tensor)&quot;,&quot;ctags&quot;:{&quot;X&quot;:[{&quot;linenum&quot;:&quot;3&quot;,&quot;signature&quot;:&quot;X = torch.randn(3,5)&quot;}],&quot;chunk_tensor&quot;:[{&quot;linenum&quot;:&quot;13&quot;,&quot;signature&quot;:&quot;chunk_tensor = torch.chunk(X,3,dim=0)&quot;}],&quot;concat_tensor_0&quot;:[{&quot;linenum&quot;:&quot;7&quot;,&quot;signature&quot;:&quot;concat_tensor_0 = torch.cat((X,X,X),0)&quot;}],&quot;concat_tensor_1&quot;:[{&quot;linenum&quot;:&quot;9&quot;,&quot;signature&quot;:&quot;concat_tensor_1 = torch.cat((X,X,X),1)&quot;}],&quot;eye_tensor&quot;:[{&quot;linenum&quot;:&quot;17&quot;,&quot;signature&quot;:&quot;eye_tensor = torch.eye(3,3)&quot;}],&quot;nonzero_index&quot;:[{&quot;linenum&quot;:&quot;18&quot;,&quot;signature&quot;:&quot;nonzero_index = torch.nonzero(eye_tensor)&quot;}],&quot;trans_tensor&quot;:[{&quot;linenum&quot;:&quot;22&quot;,&quot;signature&quot;:&quot;trans_tensor = torch.t(X)&quot;}]}}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458700C7-0388-AD4F-A447-99359FFCC3B3}">
  <we:reference id="wa104379263" version="1.0.0.1" store="ko-KR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import torch\n   \n    A = torch.randn(2,2)\n    B = torch.randn(2,2)\n\n    print(\&quot;Original A : \&quot;, A)\n    print(\&quot;Original B : \&quot;, B)\n\n    # element-wise tensor addition\n    added_tensor = torch.add(A,B)\n    # or,\n    added_tensor_2 = A+B\n    print(\&quot;Added tensor : \&quot;,added_tensor)\n\n    # Clamping tensor\n    clamp_tensor = torch.clamp(A, min=-0.5, max=0.5)\n    print(\&quot;clamp_tensor : \&quot;, clamp_tensor)\n\n    # Divide\n    divide_by_const_tensor = torch.div(A,2)\n    divide_by_tensor = torch.div(A,B)\n    # or,\n    devied_by_tensor_2 = A/B\n    print(\&quot;divide_by_const_tensor : \&quot;,divide_by_const_tensor)\n    print(\&quot;divide_by_tensor : \&quot;,divide_by_tensor)\n\n    # Element-wise multiplication\n    mul_by_const_tensor = torch.mul(A,10)\n    mul_by_tensor = torch.mul(A,B)\n    # or,\n    mul_by_tensor = A*B\n    print(\&quot;mul_by_const_tensor : \&quot;,mul_by_const_tensor)\n    print(\&quot;mul_by_tensor : \&quot;,mul_by_tensor)\n\n    # Matrix multiplication\n    matrix_mul_tensor = torch.mm(A,B)\n    print(\&quot;matrix_multiplication : \&quot;, matrix_mul_tensor)\n\n    # Sigmoid\n    sigmoid_tensor = torch.sigmoid(A)\n    print(\&quot;sigmoid_tensor : \&quot;,sigmoid_tensor)\n\n    # Summation\n    sum_tensor = torch.sum(A)\n    print(\&quot;sum_tensor : \&quot;,sum_tensor)\n\n    # Mean, standard diviation\n    print(\&quot;Mean : \&quot;,torch.mean(A), \&quot;std :\&quot;, torch.std(A))&quot;,&quot;ctags&quot;:{&quot;A&quot;:[{&quot;linenum&quot;:&quot;3&quot;,&quot;signature&quot;:&quot;A = torch.randn(2,2)&quot;}],&quot;B&quot;:[{&quot;linenum&quot;:&quot;4&quot;,&quot;signature&quot;:&quot;B = torch.randn(2,2)&quot;}],&quot;added_tensor&quot;:[{&quot;linenum&quot;:&quot;10&quot;,&quot;signature&quot;:&quot;added_tensor = torch.add(A,B)&quot;}],&quot;added_tensor_2&quot;:[{&quot;linenum&quot;:&quot;12&quot;,&quot;signature&quot;:&quot;added_tensor_2 = A+B&quot;}],&quot;clamp_tensor&quot;:[{&quot;linenum&quot;:&quot;16&quot;,&quot;signature&quot;:&quot;clamp_tensor = torch.clamp(A, min=-0.5, max=0.5)&quot;}],&quot;devied_by_tensor_2&quot;:[{&quot;linenum&quot;:&quot;23&quot;,&quot;signature&quot;:&quot;devied_by_tensor_2 = A/B&quot;}],&quot;divide_by_const_tensor&quot;:[{&quot;linenum&quot;:&quot;20&quot;,&quot;signature&quot;:&quot;divide_by_const_tensor = torch.div(A,2)&quot;}],&quot;divide_by_tensor&quot;:[{&quot;linenum&quot;:&quot;21&quot;,&quot;signature&quot;:&quot;divide_by_tensor = torch.div(A,B)&quot;}],&quot;matrix_mul_tensor&quot;:[{&quot;linenum&quot;:&quot;36&quot;,&quot;signature&quot;:&quot;matrix_mul_tensor = torch.mm(A,B)&quot;}],&quot;mul_by_const_tensor&quot;:[{&quot;linenum&quot;:&quot;28&quot;,&quot;signature&quot;:&quot;mul_by_const_tensor = torch.mul(A,10)&quot;}],&quot;mul_by_tensor&quot;:[{&quot;linenum&quot;:&quot;29&quot;,&quot;signature&quot;:&quot;mul_by_tensor = torch.mul(A,B)&quot;},{&quot;linenum&quot;:&quot;31&quot;,&quot;signature&quot;:&quot;mul_by_tensor = A*B&quot;}],&quot;sigmoid_tensor&quot;:[{&quot;linenum&quot;:&quot;40&quot;,&quot;signature&quot;:&quot;sigmoid_tensor = torch.sigmoid(A)&quot;}],&quot;sum_tensor&quot;:[{&quot;linenum&quot;:&quot;44&quot;,&quot;signature&quot;:&quot;sum_tensor = torch.sum(A)&quot;}]}}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32227016-111F-604B-B489-C881618A767E}">
  <we:reference id="wa104379263" version="1.0.0.1" store="ko-KR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def logistic_regression(X, W):\n    # X ; input tensor \n    # W ; model weight tensor\n    \n    # transpose X\n    X_transpose = \n    \n    # X.T * W\n    X_txW = \n    \n    # exp(X.T * W)\n    exp = \n    \n    # 1/(1+exp(X.T * W))\n    h_x = \n\n    print(\&quot;Result of Logistic Regression : \&quot;,h_x)\n    \n    return h_x\n&quot;,&quot;ctags&quot;:{&quot;logistic_regression&quot;:[{&quot;linenum&quot;:&quot;1&quot;,&quot;signature&quot;:&quot;def logistic_regression(X, W):&quot;}]}}"/>
  </we:properties>
  <we:bindings/>
  <we:snapshot xmlns:r="http://schemas.openxmlformats.org/officeDocument/2006/relationships" r:embed="rId1"/>
</we:webextension>
</file>

<file path=ppt/webextensions/webextension5.xml><?xml version="1.0" encoding="utf-8"?>
<we:webextension xmlns:we="http://schemas.microsoft.com/office/webextensions/webextension/2010/11" id="{61289356-79DB-B34C-B7FD-B752F567A9F7}">
  <we:reference id="wa104379263" version="1.0.0.1" store="ko-KR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def logistic_regression(X, W):\n    # X ; input tensor \n    # W ; model weight tensor\n    \n    # transpose X\n    X_transpose = torch.t(X)\n    \n    # X.T * W\n    X_txW = torch.mm(X_transpose,W)\n    \n    # exp(X.T * W)\n    exp = torch.exp(X_txW)\n    \n    # 1/(1+exp(X.T * W))\n    h_x = 1/(1+exp)\n\n    print(\&quot;Result of Logistic Regression : \&quot;,h_x)\n    \n    return h_x&quot;,&quot;ctags&quot;:{&quot;logistic_regression&quot;:[{&quot;linenum&quot;:&quot;1&quot;,&quot;signature&quot;:&quot;def logistic_regression(X, W):&quot;}]}}"/>
  </we:properties>
  <we:bindings/>
  <we:snapshot xmlns:r="http://schemas.openxmlformats.org/officeDocument/2006/relationships" r:embed="rId1"/>
</we:webextension>
</file>

<file path=ppt/webextensions/webextension6.xml><?xml version="1.0" encoding="utf-8"?>
<we:webextension xmlns:we="http://schemas.microsoft.com/office/webextensions/webextension/2010/11" id="{0A942505-1C75-B64C-8CF0-CEF8C63D587B}">
  <we:reference id="wa104379263" version="1.0.0.1" store="ko-KR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false,&quot;code_lang&quot;:&quot;py&quot;,&quot;code&quot;:&quot;def example_1():\n    # Create a Variable that wraps a simple tensor\n    V_no_grad = Variable(torch.ones(2,2))\n    V = Variable(torch.ones(2,2),requires_grad=True)\n    \n    print(type(V))\n    print(V_no_grad.requires_grad) # default = False\n    \n    print(V.data) # a raw Tensor wrapped by Variable\n    print(V.grad) # no gradient accumulated yet\n    print(V.grad_fn) # This Variable is created by User, not a autograd.Function\n    \n    # A Variable operation creates another Variable\n    child = V + 2 # Add Constant \n    \n    print(child.data)\n    print(child.grad)\n    print(child.grad_fn) # You can see autograd.Function class that create this Variable\n    \n    return&quot;,&quot;ctags&quot;:{&quot;example_1&quot;:[{&quot;linenum&quot;:&quot;1&quot;,&quot;signature&quot;:&quot;def example_1():&quot;}]}}"/>
  </we:properties>
  <we:bindings/>
  <we:snapshot xmlns:r="http://schemas.openxmlformats.org/officeDocument/2006/relationships" r:embed="rId1"/>
</we:webextension>
</file>

<file path=ppt/webextensions/webextension7.xml><?xml version="1.0" encoding="utf-8"?>
<we:webextension xmlns:we="http://schemas.microsoft.com/office/webextensions/webextension/2010/11" id="{E7C3DAD9-0CBB-2C4F-BCEA-8EE2663A15CB}">
  <we:reference id="wa104379263" version="1.0.0.1" store="ko-KR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def example_2():\n    A = Variable(torch.eye(2,2),requires_grad=True)\n    B = Variable(torch.ones(2,2),reqires_grad=True)\n    \n    inter_1 = A+3*B\n    inter_2 = inter_1**2\n    out = inter_2.mean()\n    \n    out.backward()\n    \n    # Check that B.grad = A.grad * 3\n    print(\&quot;Gradient of A : \&quot;, A.grad)\n    print(\&quot;Gradient of B : \&quot;, B.grad)\n    \n    return&quot;,&quot;ctags&quot;:{&quot;example_2&quot;:[{&quot;linenum&quot;:&quot;1&quot;,&quot;signature&quot;:&quot;def example_2():&quot;}]}}"/>
  </we:properties>
  <we:bindings/>
  <we:snapshot xmlns:r="http://schemas.openxmlformats.org/officeDocument/2006/relationships" r:embed="rId1"/>
</we:webextension>
</file>

<file path=ppt/webextensions/webextension8.xml><?xml version="1.0" encoding="utf-8"?>
<we:webextension xmlns:we="http://schemas.microsoft.com/office/webextensions/webextension/2010/11" id="{C3D04F8B-8994-B547-8E47-317C90759A68}">
  <we:reference id="wa104379263" version="1.0.0.1" store="ko-KR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def excluding_subgraph():\n    \n    # Output has requires_grad=True if one of its leaves has requires_grad=True\n    A = Variable(torch.randn(2,2),requires_grad=False)\n    B = Variable(torch.randn(2,2),requires_grad=True)\n    C = A+B\n    print(\&quot;C.requires_grad : \&quot;,C.requires_grad)\n    \n    # If an input has flag \&quot;Volatile=True\&quot;, then the output has requires_grad=False\n    AA = Variable(torch.randn(2,2), Volatile=True)\n    BB = Variable(torch.randn(2,2), requires_grad=True)\n    CC = AA+BB\n    print(\&quot;CC.requires_grad : \&quot;,CC.requires_grad)\n    \n    return&quot;,&quot;ctags&quot;:{&quot;excluding_subgraph&quot;:[{&quot;linenum&quot;:&quot;1&quot;,&quot;signature&quot;:&quot;def excluding_subgraph():&quot;}]}}"/>
  </we:properties>
  <we:bindings/>
  <we:snapshot xmlns:r="http://schemas.openxmlformats.org/officeDocument/2006/relationships" r:embed="rId1"/>
</we:webextension>
</file>

<file path=ppt/webextensions/webextension9.xml><?xml version="1.0" encoding="utf-8"?>
<we:webextension xmlns:we="http://schemas.microsoft.com/office/webextensions/webextension/2010/11" id="{971C2F34-1CCC-934D-AADA-4BE462F430AA}">
  <we:reference id="wa104379263" version="1.0.0.1" store="ko-KR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def Two_layer_NN():\n\n    dtype = torch.FloatTensor\n    # dtype = torch.cuda.FloatTensor # Uncomment this to run on GPU\n\n    # N is batch size; D_in is input dimension;\n    # H is hidden dimension; D_out is output dimension.\n    N, D_in, H, D_out = 64, 1000, 100, 10\n\n    # Create random Tensors to hold input and outputs, and wrap them in Variables.\n    # Setting requires_grad=False indicates that we do not need to compute gradients\n    # with respect to these Variables during the backward pass.\n    x = Variable(torch.randn(N, D_in).type(dtype), requires_grad=False)\n    y = Variable(torch.randn(N, D_out).type(dtype), requires_grad=False)\n\n    # Create random Tensors for weights, and wrap them in Variables.\n    # Setting requires_grad=True indicates that we want to compute gradients with\n    # respect to these Variables during the backward pass.\n    w1 = Variable(torch.randn(D_in, H).type(dtype), requires_grad=True)\n    w2 = Variable(torch.randn(H, D_out).type(dtype), requires_grad=True)\n\n    learning_rate = 1e-6\n    \n    for t in range(500):\n        # Forward pass: compute predicted y using operations on Variables; these\n        # are exactly the same operations we used to compute the forward pass using\n        # Tensors, but we do not need to keep references to intermediate values since\n        # we are not implementing the backward pass by hand.\n        y_pred = x.mm(w1).clamp(min=0).mm(w2)\n\n        # Compute and print loss using operations on Variables.\n        # Now loss is a Variable of shape (1,) and loss.data is a Tensor of shape\n        # (1,); loss.data[0] is a scalar value holding the loss.\n        loss = (y_pred - y).pow(2).sum()\n        print(t, loss.data[0])\n\n        # Use autograd to compute the backward pass. This call will compute the\n        # gradient of loss with respect to all Variables with requires_grad=True.\n        # After this call w1.grad and w2.grad will be Variables holding the gradient\n        # of the loss with respect to w1 and w2 respectively.\n        loss.backward()\n\n        # Update weights using gradient descent; w1.data and w2.data are Tensors,\n        # w1.grad and w2.grad are Variables and w1.grad.data and w2.grad.data are\n        # Tensors.\n        w1.data -= learning_rate * w1.grad.data\n        w2.data -= learning_rate * w2.grad.data\n\n        # Manually zero the gradients \n        w1.grad.data.zero_()\n        w2.grad.data.zero_()\n        \n    return&quot;,&quot;ctags&quot;:{&quot;Two_layer_NN&quot;:[{&quot;linenum&quot;:&quot;1&quot;,&quot;signature&quot;:&quot;def Two_layer_NN():&quot;}]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2456</TotalTime>
  <Words>1625</Words>
  <Application>Microsoft Macintosh PowerPoint</Application>
  <PresentationFormat>와이드스크린</PresentationFormat>
  <Paragraphs>459</Paragraphs>
  <Slides>54</Slides>
  <Notes>54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4" baseType="lpstr">
      <vt:lpstr>.AppleSystemUIFont</vt:lpstr>
      <vt:lpstr>맑은 고딕</vt:lpstr>
      <vt:lpstr>Britannic Bold</vt:lpstr>
      <vt:lpstr>Cambria Math</vt:lpstr>
      <vt:lpstr>Cooper Black</vt:lpstr>
      <vt:lpstr>Courier</vt:lpstr>
      <vt:lpstr>Mangal</vt:lpstr>
      <vt:lpstr>Wingdings</vt:lpstr>
      <vt:lpstr>Arial</vt:lpstr>
      <vt:lpstr>Office 테마</vt:lpstr>
      <vt:lpstr>Practice #3: PyTorch Basics Basic Concepts, Tensors, Data processing,  Autograd mechanics, Feed-forward NN </vt:lpstr>
      <vt:lpstr>Contents</vt:lpstr>
      <vt:lpstr>PyTorch vs. Tensorflow</vt:lpstr>
      <vt:lpstr>What is PyTorch?</vt:lpstr>
      <vt:lpstr>What is Tensorflow?</vt:lpstr>
      <vt:lpstr>Differences - Adoption</vt:lpstr>
      <vt:lpstr>Differences – Graph definition</vt:lpstr>
      <vt:lpstr>Differences – Data loading</vt:lpstr>
      <vt:lpstr>Differences – Debugging</vt:lpstr>
      <vt:lpstr>Differences – Visualization</vt:lpstr>
      <vt:lpstr>Differences – Serialization</vt:lpstr>
      <vt:lpstr>Difference – Custom extensions</vt:lpstr>
      <vt:lpstr>Differences – Deployment</vt:lpstr>
      <vt:lpstr>Summary</vt:lpstr>
      <vt:lpstr>PyTorch Tensor</vt:lpstr>
      <vt:lpstr>Tensor</vt:lpstr>
      <vt:lpstr>Create Tensor</vt:lpstr>
      <vt:lpstr>Task #1</vt:lpstr>
      <vt:lpstr>Manipulate Tensor</vt:lpstr>
      <vt:lpstr>Task #2</vt:lpstr>
      <vt:lpstr>Tensor operation</vt:lpstr>
      <vt:lpstr>Task #3</vt:lpstr>
      <vt:lpstr>Quiz #1</vt:lpstr>
      <vt:lpstr>Answer</vt:lpstr>
      <vt:lpstr>PyTorch Autograd mechanics</vt:lpstr>
      <vt:lpstr>Automatic differentiation package</vt:lpstr>
      <vt:lpstr>Automatic differentiation package</vt:lpstr>
      <vt:lpstr>Automatic differentiation package</vt:lpstr>
      <vt:lpstr>Example 1 : What is a autograd.Variable?</vt:lpstr>
      <vt:lpstr>How to compute gradient?</vt:lpstr>
      <vt:lpstr>Example 2</vt:lpstr>
      <vt:lpstr>Excluding subgraphs from backward path</vt:lpstr>
      <vt:lpstr>Volatile and requires_grad</vt:lpstr>
      <vt:lpstr>Two-layer Neural Network Toy example </vt:lpstr>
      <vt:lpstr>Data Loading and Processing</vt:lpstr>
      <vt:lpstr>Data Loading and processing</vt:lpstr>
      <vt:lpstr>Class Dataset </vt:lpstr>
      <vt:lpstr>dataset.py</vt:lpstr>
      <vt:lpstr>Transform</vt:lpstr>
      <vt:lpstr>Transform</vt:lpstr>
      <vt:lpstr>transforms.py</vt:lpstr>
      <vt:lpstr>Apply transforms</vt:lpstr>
      <vt:lpstr>Iterate through dataset</vt:lpstr>
      <vt:lpstr>Dataloader</vt:lpstr>
      <vt:lpstr>Using Dataloader</vt:lpstr>
      <vt:lpstr>Summary &amp; Afterword</vt:lpstr>
      <vt:lpstr>Implement Feed-Forward Neural Network with PyTorch</vt:lpstr>
      <vt:lpstr>Neural Networks</vt:lpstr>
      <vt:lpstr>Linear Regression</vt:lpstr>
      <vt:lpstr>Feed Forward Neural Network (w/o optimizer)</vt:lpstr>
      <vt:lpstr>Feed Forward Neural Network (w/ optimizer)</vt:lpstr>
      <vt:lpstr>Summary</vt:lpstr>
      <vt:lpstr>Reference</vt:lpstr>
      <vt:lpstr>PowerPoint 프레젠테이션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Pytorch Basics</dc:title>
  <dc:creator>JUNSIK CHOI</dc:creator>
  <cp:lastModifiedBy>JUNSIK CHOI</cp:lastModifiedBy>
  <cp:revision>81</cp:revision>
  <cp:lastPrinted>2017-09-17T05:46:49Z</cp:lastPrinted>
  <dcterms:created xsi:type="dcterms:W3CDTF">2017-09-15T18:10:08Z</dcterms:created>
  <dcterms:modified xsi:type="dcterms:W3CDTF">2017-09-18T19:59:22Z</dcterms:modified>
</cp:coreProperties>
</file>